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9"/>
  </p:notesMasterIdLst>
  <p:sldIdLst>
    <p:sldId id="355" r:id="rId2"/>
    <p:sldId id="384" r:id="rId3"/>
    <p:sldId id="366" r:id="rId4"/>
    <p:sldId id="381" r:id="rId5"/>
    <p:sldId id="368" r:id="rId6"/>
    <p:sldId id="365" r:id="rId7"/>
    <p:sldId id="367" r:id="rId8"/>
    <p:sldId id="511" r:id="rId9"/>
    <p:sldId id="383" r:id="rId10"/>
    <p:sldId id="364" r:id="rId11"/>
    <p:sldId id="370" r:id="rId12"/>
    <p:sldId id="369" r:id="rId13"/>
    <p:sldId id="372" r:id="rId14"/>
    <p:sldId id="259" r:id="rId15"/>
    <p:sldId id="385" r:id="rId16"/>
    <p:sldId id="362" r:id="rId17"/>
    <p:sldId id="513" r:id="rId18"/>
    <p:sldId id="375" r:id="rId19"/>
    <p:sldId id="262" r:id="rId20"/>
    <p:sldId id="376" r:id="rId21"/>
    <p:sldId id="361" r:id="rId22"/>
    <p:sldId id="267" r:id="rId23"/>
    <p:sldId id="378" r:id="rId24"/>
    <p:sldId id="379" r:id="rId25"/>
    <p:sldId id="380" r:id="rId26"/>
    <p:sldId id="514" r:id="rId27"/>
    <p:sldId id="268" r:id="rId28"/>
    <p:sldId id="377" r:id="rId29"/>
    <p:sldId id="278" r:id="rId30"/>
    <p:sldId id="387" r:id="rId31"/>
    <p:sldId id="280" r:id="rId32"/>
    <p:sldId id="282" r:id="rId33"/>
    <p:sldId id="351" r:id="rId34"/>
    <p:sldId id="283" r:id="rId35"/>
    <p:sldId id="281" r:id="rId36"/>
    <p:sldId id="285" r:id="rId37"/>
    <p:sldId id="284" r:id="rId38"/>
    <p:sldId id="352" r:id="rId39"/>
    <p:sldId id="390" r:id="rId40"/>
    <p:sldId id="391" r:id="rId41"/>
    <p:sldId id="400" r:id="rId42"/>
    <p:sldId id="392" r:id="rId43"/>
    <p:sldId id="398" r:id="rId44"/>
    <p:sldId id="393" r:id="rId45"/>
    <p:sldId id="394" r:id="rId46"/>
    <p:sldId id="399" r:id="rId47"/>
    <p:sldId id="395" r:id="rId48"/>
    <p:sldId id="401" r:id="rId49"/>
    <p:sldId id="396" r:id="rId50"/>
    <p:sldId id="403" r:id="rId51"/>
    <p:sldId id="397" r:id="rId52"/>
    <p:sldId id="402" r:id="rId53"/>
    <p:sldId id="404" r:id="rId54"/>
    <p:sldId id="516" r:id="rId55"/>
    <p:sldId id="405" r:id="rId56"/>
    <p:sldId id="515" r:id="rId57"/>
    <p:sldId id="363" r:id="rId58"/>
    <p:sldId id="406" r:id="rId59"/>
    <p:sldId id="407" r:id="rId60"/>
    <p:sldId id="505" r:id="rId61"/>
    <p:sldId id="408" r:id="rId62"/>
    <p:sldId id="409" r:id="rId63"/>
    <p:sldId id="410" r:id="rId64"/>
    <p:sldId id="504" r:id="rId65"/>
    <p:sldId id="509" r:id="rId66"/>
    <p:sldId id="507" r:id="rId67"/>
    <p:sldId id="389" r:id="rId68"/>
  </p:sldIdLst>
  <p:sldSz cx="12192000" cy="6858000"/>
  <p:notesSz cx="6858000" cy="9144000"/>
  <p:defaultTextStyle>
    <a:defPPr>
      <a:defRPr lang="en-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ADE5"/>
    <a:srgbClr val="ED007E"/>
    <a:srgbClr val="D53349"/>
    <a:srgbClr val="D12127"/>
    <a:srgbClr val="00326B"/>
    <a:srgbClr val="F37F22"/>
    <a:srgbClr val="F04F21"/>
    <a:srgbClr val="791E5D"/>
    <a:srgbClr val="FEA362"/>
    <a:srgbClr val="0188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642"/>
    <p:restoredTop sz="86398"/>
  </p:normalViewPr>
  <p:slideViewPr>
    <p:cSldViewPr snapToGrid="0" snapToObjects="1">
      <p:cViewPr varScale="1">
        <p:scale>
          <a:sx n="113" d="100"/>
          <a:sy n="113" d="100"/>
        </p:scale>
        <p:origin x="848" y="176"/>
      </p:cViewPr>
      <p:guideLst/>
    </p:cSldViewPr>
  </p:slideViewPr>
  <p:outlineViewPr>
    <p:cViewPr>
      <p:scale>
        <a:sx n="33" d="100"/>
        <a:sy n="33" d="100"/>
      </p:scale>
      <p:origin x="0" y="-2456"/>
    </p:cViewPr>
  </p:outlineViewPr>
  <p:notesTextViewPr>
    <p:cViewPr>
      <p:scale>
        <a:sx n="1" d="1"/>
        <a:sy n="1" d="1"/>
      </p:scale>
      <p:origin x="0" y="0"/>
    </p:cViewPr>
  </p:notesTextViewPr>
  <p:sorterViewPr>
    <p:cViewPr>
      <p:scale>
        <a:sx n="53" d="100"/>
        <a:sy n="53"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0DB0EF-429A-5D42-A0B7-FCCA31359153}" type="datetimeFigureOut">
              <a:rPr lang="en-US" smtClean="0"/>
              <a:t>5/31/26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4CB827-1F8D-AF4D-8F32-E3F238A2CE9B}" type="slidenum">
              <a:rPr lang="en-US" smtClean="0"/>
              <a:t>‹#›</a:t>
            </a:fld>
            <a:endParaRPr lang="en-US"/>
          </a:p>
        </p:txBody>
      </p:sp>
    </p:spTree>
    <p:extLst>
      <p:ext uri="{BB962C8B-B14F-4D97-AF65-F5344CB8AC3E}">
        <p14:creationId xmlns:p14="http://schemas.microsoft.com/office/powerpoint/2010/main" val="2765864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_tradnl"/>
          </a:p>
        </p:txBody>
      </p:sp>
      <p:sp>
        <p:nvSpPr>
          <p:cNvPr id="3" name="Notes Placeholder 2"/>
          <p:cNvSpPr>
            <a:spLocks noGrp="1"/>
          </p:cNvSpPr>
          <p:nvPr>
            <p:ph type="body" idx="1"/>
          </p:nvPr>
        </p:nvSpPr>
        <p:spPr/>
        <p:txBody>
          <a:bodyPr/>
          <a:lstStyle/>
          <a:p>
            <a:endParaRPr lang="es-ES_tradnl"/>
          </a:p>
        </p:txBody>
      </p:sp>
      <p:sp>
        <p:nvSpPr>
          <p:cNvPr id="4" name="Slide Number Placeholder 3"/>
          <p:cNvSpPr>
            <a:spLocks noGrp="1"/>
          </p:cNvSpPr>
          <p:nvPr>
            <p:ph type="sldNum" sz="quarter" idx="5"/>
          </p:nvPr>
        </p:nvSpPr>
        <p:spPr/>
        <p:txBody>
          <a:bodyPr/>
          <a:lstStyle/>
          <a:p>
            <a:fld id="{564CB827-1F8D-AF4D-8F32-E3F238A2CE9B}" type="slidenum">
              <a:rPr lang="en-US" smtClean="0"/>
              <a:t>8</a:t>
            </a:fld>
            <a:endParaRPr lang="en-US"/>
          </a:p>
        </p:txBody>
      </p:sp>
    </p:spTree>
    <p:extLst>
      <p:ext uri="{BB962C8B-B14F-4D97-AF65-F5344CB8AC3E}">
        <p14:creationId xmlns:p14="http://schemas.microsoft.com/office/powerpoint/2010/main" val="34388329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_tradnl"/>
          </a:p>
        </p:txBody>
      </p:sp>
      <p:sp>
        <p:nvSpPr>
          <p:cNvPr id="3" name="Notes Placeholder 2"/>
          <p:cNvSpPr>
            <a:spLocks noGrp="1"/>
          </p:cNvSpPr>
          <p:nvPr>
            <p:ph type="body" idx="1"/>
          </p:nvPr>
        </p:nvSpPr>
        <p:spPr/>
        <p:txBody>
          <a:bodyPr/>
          <a:lstStyle/>
          <a:p>
            <a:r>
              <a:rPr lang="en-US" dirty="0"/>
              <a:t>Advanced materials, biotechnology and high power computing – National labs</a:t>
            </a:r>
          </a:p>
        </p:txBody>
      </p:sp>
      <p:sp>
        <p:nvSpPr>
          <p:cNvPr id="4" name="Slide Number Placeholder 3"/>
          <p:cNvSpPr>
            <a:spLocks noGrp="1"/>
          </p:cNvSpPr>
          <p:nvPr>
            <p:ph type="sldNum" sz="quarter" idx="5"/>
          </p:nvPr>
        </p:nvSpPr>
        <p:spPr/>
        <p:txBody>
          <a:bodyPr/>
          <a:lstStyle/>
          <a:p>
            <a:fld id="{5FBB0FB4-F30E-2A40-BD96-7A4001873C65}" type="slidenum">
              <a:rPr lang="en-US" smtClean="0"/>
              <a:t>14</a:t>
            </a:fld>
            <a:endParaRPr lang="en-US"/>
          </a:p>
        </p:txBody>
      </p:sp>
    </p:spTree>
    <p:extLst>
      <p:ext uri="{BB962C8B-B14F-4D97-AF65-F5344CB8AC3E}">
        <p14:creationId xmlns:p14="http://schemas.microsoft.com/office/powerpoint/2010/main" val="8420243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_tradnl"/>
          </a:p>
        </p:txBody>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564CB827-1F8D-AF4D-8F32-E3F238A2CE9B}" type="slidenum">
              <a:rPr lang="en-US" smtClean="0"/>
              <a:t>49</a:t>
            </a:fld>
            <a:endParaRPr lang="en-US"/>
          </a:p>
        </p:txBody>
      </p:sp>
    </p:spTree>
    <p:extLst>
      <p:ext uri="{BB962C8B-B14F-4D97-AF65-F5344CB8AC3E}">
        <p14:creationId xmlns:p14="http://schemas.microsoft.com/office/powerpoint/2010/main" val="19770462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07C17-179A-4249-8A18-526CE5A20F0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4CB774-F354-6E40-9EAC-400FDC564D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1B1293C-9448-094F-8289-3C658FA63A18}"/>
              </a:ext>
            </a:extLst>
          </p:cNvPr>
          <p:cNvSpPr>
            <a:spLocks noGrp="1"/>
          </p:cNvSpPr>
          <p:nvPr>
            <p:ph type="dt" sz="half" idx="10"/>
          </p:nvPr>
        </p:nvSpPr>
        <p:spPr/>
        <p:txBody>
          <a:bodyPr/>
          <a:lstStyle/>
          <a:p>
            <a:fld id="{6797175E-4127-0C4E-BE14-F8A4BD257094}" type="datetimeFigureOut">
              <a:rPr lang="en-US" smtClean="0"/>
              <a:t>5/31/26</a:t>
            </a:fld>
            <a:endParaRPr lang="en-US"/>
          </a:p>
        </p:txBody>
      </p:sp>
      <p:sp>
        <p:nvSpPr>
          <p:cNvPr id="5" name="Footer Placeholder 4">
            <a:extLst>
              <a:ext uri="{FF2B5EF4-FFF2-40B4-BE49-F238E27FC236}">
                <a16:creationId xmlns:a16="http://schemas.microsoft.com/office/drawing/2014/main" id="{AD356927-BF57-4547-948F-1CDDB58AEC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9810EA-60A1-A544-AF48-DAF6A7BE5284}"/>
              </a:ext>
            </a:extLst>
          </p:cNvPr>
          <p:cNvSpPr>
            <a:spLocks noGrp="1"/>
          </p:cNvSpPr>
          <p:nvPr>
            <p:ph type="sldNum" sz="quarter" idx="12"/>
          </p:nvPr>
        </p:nvSpPr>
        <p:spPr/>
        <p:txBody>
          <a:bodyPr/>
          <a:lstStyle/>
          <a:p>
            <a:fld id="{162FDD15-509A-9443-A50F-01D4BDC06235}" type="slidenum">
              <a:rPr lang="en-US" smtClean="0"/>
              <a:t>‹#›</a:t>
            </a:fld>
            <a:endParaRPr lang="en-US"/>
          </a:p>
        </p:txBody>
      </p:sp>
    </p:spTree>
    <p:extLst>
      <p:ext uri="{BB962C8B-B14F-4D97-AF65-F5344CB8AC3E}">
        <p14:creationId xmlns:p14="http://schemas.microsoft.com/office/powerpoint/2010/main" val="2847187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C123A-AD20-0245-B08B-B74605ADAB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4B819CE-A10C-2640-8F77-97A2D90D82F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D98D12-F2D0-BB42-9C99-66C1F32E6B33}"/>
              </a:ext>
            </a:extLst>
          </p:cNvPr>
          <p:cNvSpPr>
            <a:spLocks noGrp="1"/>
          </p:cNvSpPr>
          <p:nvPr>
            <p:ph type="dt" sz="half" idx="10"/>
          </p:nvPr>
        </p:nvSpPr>
        <p:spPr/>
        <p:txBody>
          <a:bodyPr/>
          <a:lstStyle/>
          <a:p>
            <a:fld id="{6797175E-4127-0C4E-BE14-F8A4BD257094}" type="datetimeFigureOut">
              <a:rPr lang="en-US" smtClean="0"/>
              <a:t>5/31/26</a:t>
            </a:fld>
            <a:endParaRPr lang="en-US"/>
          </a:p>
        </p:txBody>
      </p:sp>
      <p:sp>
        <p:nvSpPr>
          <p:cNvPr id="5" name="Footer Placeholder 4">
            <a:extLst>
              <a:ext uri="{FF2B5EF4-FFF2-40B4-BE49-F238E27FC236}">
                <a16:creationId xmlns:a16="http://schemas.microsoft.com/office/drawing/2014/main" id="{33CE8E9C-F64D-E94C-865B-88CDB271BF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30AAFF-090C-D54E-8761-F5C6BF1FB85D}"/>
              </a:ext>
            </a:extLst>
          </p:cNvPr>
          <p:cNvSpPr>
            <a:spLocks noGrp="1"/>
          </p:cNvSpPr>
          <p:nvPr>
            <p:ph type="sldNum" sz="quarter" idx="12"/>
          </p:nvPr>
        </p:nvSpPr>
        <p:spPr/>
        <p:txBody>
          <a:bodyPr/>
          <a:lstStyle/>
          <a:p>
            <a:fld id="{162FDD15-509A-9443-A50F-01D4BDC06235}" type="slidenum">
              <a:rPr lang="en-US" smtClean="0"/>
              <a:t>‹#›</a:t>
            </a:fld>
            <a:endParaRPr lang="en-US"/>
          </a:p>
        </p:txBody>
      </p:sp>
    </p:spTree>
    <p:extLst>
      <p:ext uri="{BB962C8B-B14F-4D97-AF65-F5344CB8AC3E}">
        <p14:creationId xmlns:p14="http://schemas.microsoft.com/office/powerpoint/2010/main" val="2814356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F8A9514-9D7C-CF49-AC74-E92DC0F8605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2EE4D5-AD4D-AC47-BAEB-FF9EB43CC52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9525DB-1111-3840-98ED-0E1EB9185B54}"/>
              </a:ext>
            </a:extLst>
          </p:cNvPr>
          <p:cNvSpPr>
            <a:spLocks noGrp="1"/>
          </p:cNvSpPr>
          <p:nvPr>
            <p:ph type="dt" sz="half" idx="10"/>
          </p:nvPr>
        </p:nvSpPr>
        <p:spPr/>
        <p:txBody>
          <a:bodyPr/>
          <a:lstStyle/>
          <a:p>
            <a:fld id="{6797175E-4127-0C4E-BE14-F8A4BD257094}" type="datetimeFigureOut">
              <a:rPr lang="en-US" smtClean="0"/>
              <a:t>5/31/26</a:t>
            </a:fld>
            <a:endParaRPr lang="en-US"/>
          </a:p>
        </p:txBody>
      </p:sp>
      <p:sp>
        <p:nvSpPr>
          <p:cNvPr id="5" name="Footer Placeholder 4">
            <a:extLst>
              <a:ext uri="{FF2B5EF4-FFF2-40B4-BE49-F238E27FC236}">
                <a16:creationId xmlns:a16="http://schemas.microsoft.com/office/drawing/2014/main" id="{BB57406B-0A18-CA4E-B21D-60A856A983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61A916-2A90-D44D-9BE1-AFC2955FAE2F}"/>
              </a:ext>
            </a:extLst>
          </p:cNvPr>
          <p:cNvSpPr>
            <a:spLocks noGrp="1"/>
          </p:cNvSpPr>
          <p:nvPr>
            <p:ph type="sldNum" sz="quarter" idx="12"/>
          </p:nvPr>
        </p:nvSpPr>
        <p:spPr/>
        <p:txBody>
          <a:bodyPr/>
          <a:lstStyle/>
          <a:p>
            <a:fld id="{162FDD15-509A-9443-A50F-01D4BDC06235}" type="slidenum">
              <a:rPr lang="en-US" smtClean="0"/>
              <a:t>‹#›</a:t>
            </a:fld>
            <a:endParaRPr lang="en-US"/>
          </a:p>
        </p:txBody>
      </p:sp>
    </p:spTree>
    <p:extLst>
      <p:ext uri="{BB962C8B-B14F-4D97-AF65-F5344CB8AC3E}">
        <p14:creationId xmlns:p14="http://schemas.microsoft.com/office/powerpoint/2010/main" val="3011141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29BA-7BED-EF40-A793-1EE3A36621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8EB21B-1F58-8441-931B-8D909237B0F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6CB0DD-0E19-764A-BA61-A6271814E25F}"/>
              </a:ext>
            </a:extLst>
          </p:cNvPr>
          <p:cNvSpPr>
            <a:spLocks noGrp="1"/>
          </p:cNvSpPr>
          <p:nvPr>
            <p:ph type="dt" sz="half" idx="10"/>
          </p:nvPr>
        </p:nvSpPr>
        <p:spPr/>
        <p:txBody>
          <a:bodyPr/>
          <a:lstStyle/>
          <a:p>
            <a:fld id="{6797175E-4127-0C4E-BE14-F8A4BD257094}" type="datetimeFigureOut">
              <a:rPr lang="en-US" smtClean="0"/>
              <a:t>5/31/26</a:t>
            </a:fld>
            <a:endParaRPr lang="en-US"/>
          </a:p>
        </p:txBody>
      </p:sp>
      <p:sp>
        <p:nvSpPr>
          <p:cNvPr id="5" name="Footer Placeholder 4">
            <a:extLst>
              <a:ext uri="{FF2B5EF4-FFF2-40B4-BE49-F238E27FC236}">
                <a16:creationId xmlns:a16="http://schemas.microsoft.com/office/drawing/2014/main" id="{5A3D9C80-70AD-9F4B-8650-A6249904AB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91FA5F-A864-1544-B0BE-11F0CFD0839A}"/>
              </a:ext>
            </a:extLst>
          </p:cNvPr>
          <p:cNvSpPr>
            <a:spLocks noGrp="1"/>
          </p:cNvSpPr>
          <p:nvPr>
            <p:ph type="sldNum" sz="quarter" idx="12"/>
          </p:nvPr>
        </p:nvSpPr>
        <p:spPr/>
        <p:txBody>
          <a:bodyPr/>
          <a:lstStyle/>
          <a:p>
            <a:fld id="{162FDD15-509A-9443-A50F-01D4BDC06235}" type="slidenum">
              <a:rPr lang="en-US" smtClean="0"/>
              <a:t>‹#›</a:t>
            </a:fld>
            <a:endParaRPr lang="en-US"/>
          </a:p>
        </p:txBody>
      </p:sp>
    </p:spTree>
    <p:extLst>
      <p:ext uri="{BB962C8B-B14F-4D97-AF65-F5344CB8AC3E}">
        <p14:creationId xmlns:p14="http://schemas.microsoft.com/office/powerpoint/2010/main" val="4275626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7BE87-8418-A14B-8194-A4912E5B55F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8B05050-6FEB-D44D-A74E-805E8BFA68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35B9FB4-E3F1-AE4B-9417-E75BC1006008}"/>
              </a:ext>
            </a:extLst>
          </p:cNvPr>
          <p:cNvSpPr>
            <a:spLocks noGrp="1"/>
          </p:cNvSpPr>
          <p:nvPr>
            <p:ph type="dt" sz="half" idx="10"/>
          </p:nvPr>
        </p:nvSpPr>
        <p:spPr/>
        <p:txBody>
          <a:bodyPr/>
          <a:lstStyle/>
          <a:p>
            <a:fld id="{6797175E-4127-0C4E-BE14-F8A4BD257094}" type="datetimeFigureOut">
              <a:rPr lang="en-US" smtClean="0"/>
              <a:t>5/31/26</a:t>
            </a:fld>
            <a:endParaRPr lang="en-US"/>
          </a:p>
        </p:txBody>
      </p:sp>
      <p:sp>
        <p:nvSpPr>
          <p:cNvPr id="5" name="Footer Placeholder 4">
            <a:extLst>
              <a:ext uri="{FF2B5EF4-FFF2-40B4-BE49-F238E27FC236}">
                <a16:creationId xmlns:a16="http://schemas.microsoft.com/office/drawing/2014/main" id="{5CE03A85-F9EE-6848-8CF2-43E764879E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A5A6FE-1B31-3342-B4BB-7056153325BD}"/>
              </a:ext>
            </a:extLst>
          </p:cNvPr>
          <p:cNvSpPr>
            <a:spLocks noGrp="1"/>
          </p:cNvSpPr>
          <p:nvPr>
            <p:ph type="sldNum" sz="quarter" idx="12"/>
          </p:nvPr>
        </p:nvSpPr>
        <p:spPr/>
        <p:txBody>
          <a:bodyPr/>
          <a:lstStyle/>
          <a:p>
            <a:fld id="{162FDD15-509A-9443-A50F-01D4BDC06235}" type="slidenum">
              <a:rPr lang="en-US" smtClean="0"/>
              <a:t>‹#›</a:t>
            </a:fld>
            <a:endParaRPr lang="en-US"/>
          </a:p>
        </p:txBody>
      </p:sp>
    </p:spTree>
    <p:extLst>
      <p:ext uri="{BB962C8B-B14F-4D97-AF65-F5344CB8AC3E}">
        <p14:creationId xmlns:p14="http://schemas.microsoft.com/office/powerpoint/2010/main" val="3468891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25BE9-C9ED-834B-BC02-B6793F5F96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2AF754-33B4-6644-9C5C-697CACAB0C5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A1D676-6C7A-C743-BA45-21B52A06EBF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50B4B1-4CAF-FA48-A075-0C6F47213273}"/>
              </a:ext>
            </a:extLst>
          </p:cNvPr>
          <p:cNvSpPr>
            <a:spLocks noGrp="1"/>
          </p:cNvSpPr>
          <p:nvPr>
            <p:ph type="dt" sz="half" idx="10"/>
          </p:nvPr>
        </p:nvSpPr>
        <p:spPr/>
        <p:txBody>
          <a:bodyPr/>
          <a:lstStyle/>
          <a:p>
            <a:fld id="{6797175E-4127-0C4E-BE14-F8A4BD257094}" type="datetimeFigureOut">
              <a:rPr lang="en-US" smtClean="0"/>
              <a:t>5/31/26</a:t>
            </a:fld>
            <a:endParaRPr lang="en-US"/>
          </a:p>
        </p:txBody>
      </p:sp>
      <p:sp>
        <p:nvSpPr>
          <p:cNvPr id="6" name="Footer Placeholder 5">
            <a:extLst>
              <a:ext uri="{FF2B5EF4-FFF2-40B4-BE49-F238E27FC236}">
                <a16:creationId xmlns:a16="http://schemas.microsoft.com/office/drawing/2014/main" id="{5628BE0A-C5BF-3A40-AB9D-F29D30A19E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B03C34-D708-9746-AB03-BAEADFFABF13}"/>
              </a:ext>
            </a:extLst>
          </p:cNvPr>
          <p:cNvSpPr>
            <a:spLocks noGrp="1"/>
          </p:cNvSpPr>
          <p:nvPr>
            <p:ph type="sldNum" sz="quarter" idx="12"/>
          </p:nvPr>
        </p:nvSpPr>
        <p:spPr/>
        <p:txBody>
          <a:bodyPr/>
          <a:lstStyle/>
          <a:p>
            <a:fld id="{162FDD15-509A-9443-A50F-01D4BDC06235}" type="slidenum">
              <a:rPr lang="en-US" smtClean="0"/>
              <a:t>‹#›</a:t>
            </a:fld>
            <a:endParaRPr lang="en-US"/>
          </a:p>
        </p:txBody>
      </p:sp>
    </p:spTree>
    <p:extLst>
      <p:ext uri="{BB962C8B-B14F-4D97-AF65-F5344CB8AC3E}">
        <p14:creationId xmlns:p14="http://schemas.microsoft.com/office/powerpoint/2010/main" val="4141032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98A17-DFF1-C145-86AC-0C27218E3C2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2ABD027-7BAA-544A-88C4-C8DB094468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1AEC755-84C8-9245-A8CF-3B8C2821E13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1DA1C37-7C01-0349-83A5-339F578C6D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FBB4A44-0C2E-BD40-AFF7-F26C2E505D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F42DA9C-E043-C644-A345-DF283C31D04F}"/>
              </a:ext>
            </a:extLst>
          </p:cNvPr>
          <p:cNvSpPr>
            <a:spLocks noGrp="1"/>
          </p:cNvSpPr>
          <p:nvPr>
            <p:ph type="dt" sz="half" idx="10"/>
          </p:nvPr>
        </p:nvSpPr>
        <p:spPr/>
        <p:txBody>
          <a:bodyPr/>
          <a:lstStyle/>
          <a:p>
            <a:fld id="{6797175E-4127-0C4E-BE14-F8A4BD257094}" type="datetimeFigureOut">
              <a:rPr lang="en-US" smtClean="0"/>
              <a:t>5/31/26</a:t>
            </a:fld>
            <a:endParaRPr lang="en-US"/>
          </a:p>
        </p:txBody>
      </p:sp>
      <p:sp>
        <p:nvSpPr>
          <p:cNvPr id="8" name="Footer Placeholder 7">
            <a:extLst>
              <a:ext uri="{FF2B5EF4-FFF2-40B4-BE49-F238E27FC236}">
                <a16:creationId xmlns:a16="http://schemas.microsoft.com/office/drawing/2014/main" id="{9D13C829-5BF2-A340-8EEC-C88E388C4D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94A93F5-954E-C04F-9365-BB444F8DB10B}"/>
              </a:ext>
            </a:extLst>
          </p:cNvPr>
          <p:cNvSpPr>
            <a:spLocks noGrp="1"/>
          </p:cNvSpPr>
          <p:nvPr>
            <p:ph type="sldNum" sz="quarter" idx="12"/>
          </p:nvPr>
        </p:nvSpPr>
        <p:spPr/>
        <p:txBody>
          <a:bodyPr/>
          <a:lstStyle/>
          <a:p>
            <a:fld id="{162FDD15-509A-9443-A50F-01D4BDC06235}" type="slidenum">
              <a:rPr lang="en-US" smtClean="0"/>
              <a:t>‹#›</a:t>
            </a:fld>
            <a:endParaRPr lang="en-US"/>
          </a:p>
        </p:txBody>
      </p:sp>
    </p:spTree>
    <p:extLst>
      <p:ext uri="{BB962C8B-B14F-4D97-AF65-F5344CB8AC3E}">
        <p14:creationId xmlns:p14="http://schemas.microsoft.com/office/powerpoint/2010/main" val="195965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99C5F-31A1-0E4E-A3EA-609B7C1724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3F5454-F7B9-8E41-89A7-500C77A2AA02}"/>
              </a:ext>
            </a:extLst>
          </p:cNvPr>
          <p:cNvSpPr>
            <a:spLocks noGrp="1"/>
          </p:cNvSpPr>
          <p:nvPr>
            <p:ph type="dt" sz="half" idx="10"/>
          </p:nvPr>
        </p:nvSpPr>
        <p:spPr/>
        <p:txBody>
          <a:bodyPr/>
          <a:lstStyle/>
          <a:p>
            <a:fld id="{6797175E-4127-0C4E-BE14-F8A4BD257094}" type="datetimeFigureOut">
              <a:rPr lang="en-US" smtClean="0"/>
              <a:t>5/31/26</a:t>
            </a:fld>
            <a:endParaRPr lang="en-US"/>
          </a:p>
        </p:txBody>
      </p:sp>
      <p:sp>
        <p:nvSpPr>
          <p:cNvPr id="4" name="Footer Placeholder 3">
            <a:extLst>
              <a:ext uri="{FF2B5EF4-FFF2-40B4-BE49-F238E27FC236}">
                <a16:creationId xmlns:a16="http://schemas.microsoft.com/office/drawing/2014/main" id="{A53F8663-A141-0E46-A0ED-7D35A6351D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9D8AECE-2CB0-A042-8C60-AB84D4F4EF33}"/>
              </a:ext>
            </a:extLst>
          </p:cNvPr>
          <p:cNvSpPr>
            <a:spLocks noGrp="1"/>
          </p:cNvSpPr>
          <p:nvPr>
            <p:ph type="sldNum" sz="quarter" idx="12"/>
          </p:nvPr>
        </p:nvSpPr>
        <p:spPr/>
        <p:txBody>
          <a:bodyPr/>
          <a:lstStyle/>
          <a:p>
            <a:fld id="{162FDD15-509A-9443-A50F-01D4BDC06235}" type="slidenum">
              <a:rPr lang="en-US" smtClean="0"/>
              <a:t>‹#›</a:t>
            </a:fld>
            <a:endParaRPr lang="en-US"/>
          </a:p>
        </p:txBody>
      </p:sp>
    </p:spTree>
    <p:extLst>
      <p:ext uri="{BB962C8B-B14F-4D97-AF65-F5344CB8AC3E}">
        <p14:creationId xmlns:p14="http://schemas.microsoft.com/office/powerpoint/2010/main" val="2594643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A1F62E-9A65-5F42-BF38-A04D3EBA2A04}"/>
              </a:ext>
            </a:extLst>
          </p:cNvPr>
          <p:cNvSpPr>
            <a:spLocks noGrp="1"/>
          </p:cNvSpPr>
          <p:nvPr>
            <p:ph type="dt" sz="half" idx="10"/>
          </p:nvPr>
        </p:nvSpPr>
        <p:spPr/>
        <p:txBody>
          <a:bodyPr/>
          <a:lstStyle/>
          <a:p>
            <a:fld id="{6797175E-4127-0C4E-BE14-F8A4BD257094}" type="datetimeFigureOut">
              <a:rPr lang="en-US" smtClean="0"/>
              <a:t>5/31/26</a:t>
            </a:fld>
            <a:endParaRPr lang="en-US"/>
          </a:p>
        </p:txBody>
      </p:sp>
      <p:sp>
        <p:nvSpPr>
          <p:cNvPr id="3" name="Footer Placeholder 2">
            <a:extLst>
              <a:ext uri="{FF2B5EF4-FFF2-40B4-BE49-F238E27FC236}">
                <a16:creationId xmlns:a16="http://schemas.microsoft.com/office/drawing/2014/main" id="{B0C331B1-FC6D-B74C-9098-0D330041B13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D071CB4-C74E-0046-A5D0-770A5F9B4951}"/>
              </a:ext>
            </a:extLst>
          </p:cNvPr>
          <p:cNvSpPr>
            <a:spLocks noGrp="1"/>
          </p:cNvSpPr>
          <p:nvPr>
            <p:ph type="sldNum" sz="quarter" idx="12"/>
          </p:nvPr>
        </p:nvSpPr>
        <p:spPr/>
        <p:txBody>
          <a:bodyPr/>
          <a:lstStyle/>
          <a:p>
            <a:fld id="{162FDD15-509A-9443-A50F-01D4BDC06235}" type="slidenum">
              <a:rPr lang="en-US" smtClean="0"/>
              <a:t>‹#›</a:t>
            </a:fld>
            <a:endParaRPr lang="en-US"/>
          </a:p>
        </p:txBody>
      </p:sp>
    </p:spTree>
    <p:extLst>
      <p:ext uri="{BB962C8B-B14F-4D97-AF65-F5344CB8AC3E}">
        <p14:creationId xmlns:p14="http://schemas.microsoft.com/office/powerpoint/2010/main" val="2830319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B4A4C-216B-B74C-A51A-A6F3D0EF18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DACD836-0C06-254E-B7BD-3BA3990A15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BA6B74-DA2A-2E40-8F08-1EE44956C7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B23FB6-8442-9841-AB28-551E3DB7CB50}"/>
              </a:ext>
            </a:extLst>
          </p:cNvPr>
          <p:cNvSpPr>
            <a:spLocks noGrp="1"/>
          </p:cNvSpPr>
          <p:nvPr>
            <p:ph type="dt" sz="half" idx="10"/>
          </p:nvPr>
        </p:nvSpPr>
        <p:spPr/>
        <p:txBody>
          <a:bodyPr/>
          <a:lstStyle/>
          <a:p>
            <a:fld id="{6797175E-4127-0C4E-BE14-F8A4BD257094}" type="datetimeFigureOut">
              <a:rPr lang="en-US" smtClean="0"/>
              <a:t>5/31/26</a:t>
            </a:fld>
            <a:endParaRPr lang="en-US"/>
          </a:p>
        </p:txBody>
      </p:sp>
      <p:sp>
        <p:nvSpPr>
          <p:cNvPr id="6" name="Footer Placeholder 5">
            <a:extLst>
              <a:ext uri="{FF2B5EF4-FFF2-40B4-BE49-F238E27FC236}">
                <a16:creationId xmlns:a16="http://schemas.microsoft.com/office/drawing/2014/main" id="{8C99DFAF-6343-AB48-A577-9AF1705E16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15A905-7EE8-3645-9EAB-310DCC13A65E}"/>
              </a:ext>
            </a:extLst>
          </p:cNvPr>
          <p:cNvSpPr>
            <a:spLocks noGrp="1"/>
          </p:cNvSpPr>
          <p:nvPr>
            <p:ph type="sldNum" sz="quarter" idx="12"/>
          </p:nvPr>
        </p:nvSpPr>
        <p:spPr/>
        <p:txBody>
          <a:bodyPr/>
          <a:lstStyle/>
          <a:p>
            <a:fld id="{162FDD15-509A-9443-A50F-01D4BDC06235}" type="slidenum">
              <a:rPr lang="en-US" smtClean="0"/>
              <a:t>‹#›</a:t>
            </a:fld>
            <a:endParaRPr lang="en-US"/>
          </a:p>
        </p:txBody>
      </p:sp>
    </p:spTree>
    <p:extLst>
      <p:ext uri="{BB962C8B-B14F-4D97-AF65-F5344CB8AC3E}">
        <p14:creationId xmlns:p14="http://schemas.microsoft.com/office/powerpoint/2010/main" val="3073062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19DED-7940-F349-B092-482CCEBEDC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6FD135F-8345-384F-9E9D-677332EDBF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555ADD8-CA34-8E43-A36E-B6E703D846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23EFA3-8169-3841-95DF-4CDE7AAD086A}"/>
              </a:ext>
            </a:extLst>
          </p:cNvPr>
          <p:cNvSpPr>
            <a:spLocks noGrp="1"/>
          </p:cNvSpPr>
          <p:nvPr>
            <p:ph type="dt" sz="half" idx="10"/>
          </p:nvPr>
        </p:nvSpPr>
        <p:spPr/>
        <p:txBody>
          <a:bodyPr/>
          <a:lstStyle/>
          <a:p>
            <a:fld id="{6797175E-4127-0C4E-BE14-F8A4BD257094}" type="datetimeFigureOut">
              <a:rPr lang="en-US" smtClean="0"/>
              <a:t>5/31/26</a:t>
            </a:fld>
            <a:endParaRPr lang="en-US"/>
          </a:p>
        </p:txBody>
      </p:sp>
      <p:sp>
        <p:nvSpPr>
          <p:cNvPr id="6" name="Footer Placeholder 5">
            <a:extLst>
              <a:ext uri="{FF2B5EF4-FFF2-40B4-BE49-F238E27FC236}">
                <a16:creationId xmlns:a16="http://schemas.microsoft.com/office/drawing/2014/main" id="{A372B59A-3E5A-724A-AB40-5B79103FC0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CCA657-6633-2A4A-BFD2-E3F79B8C426C}"/>
              </a:ext>
            </a:extLst>
          </p:cNvPr>
          <p:cNvSpPr>
            <a:spLocks noGrp="1"/>
          </p:cNvSpPr>
          <p:nvPr>
            <p:ph type="sldNum" sz="quarter" idx="12"/>
          </p:nvPr>
        </p:nvSpPr>
        <p:spPr/>
        <p:txBody>
          <a:bodyPr/>
          <a:lstStyle/>
          <a:p>
            <a:fld id="{162FDD15-509A-9443-A50F-01D4BDC06235}" type="slidenum">
              <a:rPr lang="en-US" smtClean="0"/>
              <a:t>‹#›</a:t>
            </a:fld>
            <a:endParaRPr lang="en-US"/>
          </a:p>
        </p:txBody>
      </p:sp>
    </p:spTree>
    <p:extLst>
      <p:ext uri="{BB962C8B-B14F-4D97-AF65-F5344CB8AC3E}">
        <p14:creationId xmlns:p14="http://schemas.microsoft.com/office/powerpoint/2010/main" val="4132437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93B43B-5B91-824E-AD2E-765B136E49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D93286-E463-324C-9846-2473C03575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AB1971-39E9-084E-AAC0-B317AEDC3C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97175E-4127-0C4E-BE14-F8A4BD257094}" type="datetimeFigureOut">
              <a:rPr lang="en-US" smtClean="0"/>
              <a:t>5/31/26</a:t>
            </a:fld>
            <a:endParaRPr lang="en-US"/>
          </a:p>
        </p:txBody>
      </p:sp>
      <p:sp>
        <p:nvSpPr>
          <p:cNvPr id="5" name="Footer Placeholder 4">
            <a:extLst>
              <a:ext uri="{FF2B5EF4-FFF2-40B4-BE49-F238E27FC236}">
                <a16:creationId xmlns:a16="http://schemas.microsoft.com/office/drawing/2014/main" id="{EB2145D3-B71D-F940-8F09-B9868C5695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DF6FBDE-EBB8-3241-8540-E7E7E0EFF2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2FDD15-509A-9443-A50F-01D4BDC06235}" type="slidenum">
              <a:rPr lang="en-US" smtClean="0"/>
              <a:t>‹#›</a:t>
            </a:fld>
            <a:endParaRPr lang="en-US"/>
          </a:p>
        </p:txBody>
      </p:sp>
    </p:spTree>
    <p:extLst>
      <p:ext uri="{BB962C8B-B14F-4D97-AF65-F5344CB8AC3E}">
        <p14:creationId xmlns:p14="http://schemas.microsoft.com/office/powerpoint/2010/main" val="1488831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4.png"/><Relationship Id="rId4" Type="http://schemas.microsoft.com/office/2007/relationships/hdphoto" Target="../media/hdphoto2.wdp"/></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4.png"/><Relationship Id="rId4" Type="http://schemas.microsoft.com/office/2007/relationships/hdphoto" Target="../media/hdphoto3.wdp"/></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2.png"/><Relationship Id="rId4" Type="http://schemas.microsoft.com/office/2007/relationships/hdphoto" Target="../media/hdphoto3.wdp"/></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4.png"/><Relationship Id="rId4" Type="http://schemas.microsoft.com/office/2007/relationships/hdphoto" Target="../media/hdphoto3.wdp"/></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4.png"/><Relationship Id="rId4" Type="http://schemas.microsoft.com/office/2007/relationships/hdphoto" Target="../media/hdphoto3.wdp"/></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9.jpeg"/></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1.jp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5.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7.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4.png"/><Relationship Id="rId4" Type="http://schemas.microsoft.com/office/2007/relationships/hdphoto" Target="../media/hdphoto3.wdp"/></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2.png"/><Relationship Id="rId1" Type="http://schemas.openxmlformats.org/officeDocument/2006/relationships/slideLayout" Target="../slideLayouts/slideLayout2.xml"/><Relationship Id="rId5" Type="http://schemas.microsoft.com/office/2007/relationships/hdphoto" Target="../media/hdphoto7.wdp"/><Relationship Id="rId4" Type="http://schemas.openxmlformats.org/officeDocument/2006/relationships/image" Target="../media/image40.png"/></Relationships>
</file>

<file path=ppt/slides/_rels/slide5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2.png"/><Relationship Id="rId7" Type="http://schemas.openxmlformats.org/officeDocument/2006/relationships/image" Target="../media/image45.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microsoft.com/office/2007/relationships/hdphoto" Target="../media/hdphoto8.wdp"/></Relationships>
</file>

<file path=ppt/slides/_rels/slide5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2.png"/><Relationship Id="rId1" Type="http://schemas.openxmlformats.org/officeDocument/2006/relationships/slideLayout" Target="../slideLayouts/slideLayout2.xml"/><Relationship Id="rId4" Type="http://schemas.microsoft.com/office/2007/relationships/hdphoto" Target="../media/hdphoto9.wdp"/></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png"/><Relationship Id="rId1" Type="http://schemas.openxmlformats.org/officeDocument/2006/relationships/slideLayout" Target="../slideLayouts/slideLayout2.xml"/><Relationship Id="rId4" Type="http://schemas.microsoft.com/office/2007/relationships/hdphoto" Target="../media/hdphoto10.wdp"/></Relationships>
</file>

<file path=ppt/slides/_rels/slide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Logo&#10;&#10;Description automatically generated">
            <a:extLst>
              <a:ext uri="{FF2B5EF4-FFF2-40B4-BE49-F238E27FC236}">
                <a16:creationId xmlns:a16="http://schemas.microsoft.com/office/drawing/2014/main" id="{738A0038-17D8-2441-9E39-3ABA434FC886}"/>
              </a:ext>
            </a:extLst>
          </p:cNvPr>
          <p:cNvPicPr>
            <a:picLocks noChangeAspect="1"/>
          </p:cNvPicPr>
          <p:nvPr/>
        </p:nvPicPr>
        <p:blipFill>
          <a:blip r:embed="rId2"/>
          <a:stretch>
            <a:fillRect/>
          </a:stretch>
        </p:blipFill>
        <p:spPr>
          <a:xfrm>
            <a:off x="260592" y="299876"/>
            <a:ext cx="5296442" cy="5561264"/>
          </a:xfrm>
          <a:prstGeom prst="rect">
            <a:avLst/>
          </a:prstGeom>
        </p:spPr>
      </p:pic>
      <p:sp>
        <p:nvSpPr>
          <p:cNvPr id="13" name="Rectangle 12">
            <a:extLst>
              <a:ext uri="{FF2B5EF4-FFF2-40B4-BE49-F238E27FC236}">
                <a16:creationId xmlns:a16="http://schemas.microsoft.com/office/drawing/2014/main" id="{78D70B79-528E-4B47-BDD5-52C37201E413}"/>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itle 17">
            <a:extLst>
              <a:ext uri="{FF2B5EF4-FFF2-40B4-BE49-F238E27FC236}">
                <a16:creationId xmlns:a16="http://schemas.microsoft.com/office/drawing/2014/main" id="{B5F68E19-B02C-5047-9373-39CED5BC1490}"/>
              </a:ext>
            </a:extLst>
          </p:cNvPr>
          <p:cNvSpPr>
            <a:spLocks noGrp="1"/>
          </p:cNvSpPr>
          <p:nvPr>
            <p:ph type="ctrTitle"/>
          </p:nvPr>
        </p:nvSpPr>
        <p:spPr>
          <a:xfrm>
            <a:off x="5371557" y="559558"/>
            <a:ext cx="6067407" cy="2950405"/>
          </a:xfrm>
        </p:spPr>
        <p:txBody>
          <a:bodyPr/>
          <a:lstStyle/>
          <a:p>
            <a:r>
              <a:rPr lang="en-US" dirty="0">
                <a:solidFill>
                  <a:srgbClr val="ED007E"/>
                </a:solidFill>
                <a:latin typeface="Segoe Print" panose="02000800000000000000" pitchFamily="2" charset="0"/>
              </a:rPr>
              <a:t>Inteligencia Artificial en México</a:t>
            </a:r>
          </a:p>
        </p:txBody>
      </p:sp>
      <p:sp>
        <p:nvSpPr>
          <p:cNvPr id="19" name="Subtitle 18">
            <a:extLst>
              <a:ext uri="{FF2B5EF4-FFF2-40B4-BE49-F238E27FC236}">
                <a16:creationId xmlns:a16="http://schemas.microsoft.com/office/drawing/2014/main" id="{F3E0C1A7-E5CE-E947-AA6E-B74162CEB1E1}"/>
              </a:ext>
            </a:extLst>
          </p:cNvPr>
          <p:cNvSpPr>
            <a:spLocks noGrp="1"/>
          </p:cNvSpPr>
          <p:nvPr>
            <p:ph type="subTitle" idx="1"/>
          </p:nvPr>
        </p:nvSpPr>
        <p:spPr>
          <a:xfrm>
            <a:off x="5713301" y="3245825"/>
            <a:ext cx="6054334" cy="2470020"/>
          </a:xfrm>
        </p:spPr>
        <p:txBody>
          <a:bodyPr>
            <a:normAutofit/>
          </a:bodyPr>
          <a:lstStyle/>
          <a:p>
            <a:endParaRPr lang="en-US" dirty="0">
              <a:latin typeface="Segoe Print" panose="02000800000000000000" pitchFamily="2" charset="0"/>
            </a:endParaRPr>
          </a:p>
          <a:p>
            <a:r>
              <a:rPr lang="en-US" dirty="0">
                <a:solidFill>
                  <a:srgbClr val="11ADE5"/>
                </a:solidFill>
                <a:latin typeface="Segoe Print" panose="02000800000000000000" pitchFamily="2" charset="0"/>
              </a:rPr>
              <a:t>Salvador Ruiz Correa</a:t>
            </a:r>
          </a:p>
          <a:p>
            <a:r>
              <a:rPr lang="en-US" dirty="0">
                <a:solidFill>
                  <a:srgbClr val="11ADE5"/>
                </a:solidFill>
                <a:latin typeface="Segoe Print" panose="02000800000000000000" pitchFamily="2" charset="0"/>
              </a:rPr>
              <a:t>You-i Lab </a:t>
            </a:r>
          </a:p>
          <a:p>
            <a:r>
              <a:rPr lang="en-US" dirty="0">
                <a:solidFill>
                  <a:srgbClr val="11ADE5"/>
                </a:solidFill>
                <a:latin typeface="Segoe Print" panose="02000800000000000000" pitchFamily="2" charset="0"/>
              </a:rPr>
              <a:t>I P I C Y T</a:t>
            </a:r>
          </a:p>
          <a:p>
            <a:r>
              <a:rPr lang="en-US" dirty="0">
                <a:solidFill>
                  <a:srgbClr val="11ADE5"/>
                </a:solidFill>
                <a:latin typeface="Segoe Print" panose="02000800000000000000" pitchFamily="2" charset="0"/>
              </a:rPr>
              <a:t>01.06.2026</a:t>
            </a:r>
          </a:p>
        </p:txBody>
      </p:sp>
      <p:pic>
        <p:nvPicPr>
          <p:cNvPr id="8" name="Picture 7" descr="A picture containing graphical user interface&#10;&#10;Description automatically generated">
            <a:extLst>
              <a:ext uri="{FF2B5EF4-FFF2-40B4-BE49-F238E27FC236}">
                <a16:creationId xmlns:a16="http://schemas.microsoft.com/office/drawing/2014/main" id="{4A75AEBA-D591-014D-8F4D-7CD3F9AC65D1}"/>
              </a:ext>
            </a:extLst>
          </p:cNvPr>
          <p:cNvPicPr>
            <a:picLocks noChangeAspect="1"/>
          </p:cNvPicPr>
          <p:nvPr/>
        </p:nvPicPr>
        <p:blipFill>
          <a:blip r:embed="rId3"/>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23900317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8D70B79-528E-4B47-BDD5-52C37201E413}"/>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itle 17">
            <a:extLst>
              <a:ext uri="{FF2B5EF4-FFF2-40B4-BE49-F238E27FC236}">
                <a16:creationId xmlns:a16="http://schemas.microsoft.com/office/drawing/2014/main" id="{B5F68E19-B02C-5047-9373-39CED5BC1490}"/>
              </a:ext>
            </a:extLst>
          </p:cNvPr>
          <p:cNvSpPr>
            <a:spLocks noGrp="1"/>
          </p:cNvSpPr>
          <p:nvPr>
            <p:ph type="title"/>
          </p:nvPr>
        </p:nvSpPr>
        <p:spPr/>
        <p:txBody>
          <a:bodyPr>
            <a:normAutofit/>
          </a:bodyPr>
          <a:lstStyle/>
          <a:p>
            <a:r>
              <a:rPr lang="es-ES_tradnl" sz="5400" dirty="0">
                <a:solidFill>
                  <a:srgbClr val="ED007E"/>
                </a:solidFill>
                <a:latin typeface="Segoe Print" panose="02000800000000000000" pitchFamily="2" charset="0"/>
              </a:rPr>
              <a:t>Objetivo</a:t>
            </a:r>
          </a:p>
        </p:txBody>
      </p:sp>
      <p:sp>
        <p:nvSpPr>
          <p:cNvPr id="5" name="Content Placeholder 4">
            <a:extLst>
              <a:ext uri="{FF2B5EF4-FFF2-40B4-BE49-F238E27FC236}">
                <a16:creationId xmlns:a16="http://schemas.microsoft.com/office/drawing/2014/main" id="{9B7C77ED-516B-BE42-ACF5-E4C0F3315337}"/>
              </a:ext>
            </a:extLst>
          </p:cNvPr>
          <p:cNvSpPr>
            <a:spLocks noGrp="1"/>
          </p:cNvSpPr>
          <p:nvPr>
            <p:ph idx="1"/>
          </p:nvPr>
        </p:nvSpPr>
        <p:spPr>
          <a:xfrm>
            <a:off x="453652" y="2066887"/>
            <a:ext cx="10369023" cy="4104231"/>
          </a:xfrm>
        </p:spPr>
        <p:txBody>
          <a:bodyPr/>
          <a:lstStyle/>
          <a:p>
            <a:r>
              <a:rPr lang="es-ES" dirty="0">
                <a:solidFill>
                  <a:srgbClr val="ED007E"/>
                </a:solidFill>
                <a:latin typeface="Segoe Print" panose="02000800000000000000" pitchFamily="2" charset="0"/>
              </a:rPr>
              <a:t>Fomentar  la educación de </a:t>
            </a:r>
            <a:r>
              <a:rPr lang="es-ES" dirty="0">
                <a:solidFill>
                  <a:srgbClr val="11ADE5"/>
                </a:solidFill>
                <a:latin typeface="Segoe Print" panose="02000800000000000000" pitchFamily="2" charset="0"/>
              </a:rPr>
              <a:t>los estudiantes participantes para que conozcan las </a:t>
            </a:r>
            <a:r>
              <a:rPr lang="es-ES" dirty="0">
                <a:solidFill>
                  <a:srgbClr val="ED007E"/>
                </a:solidFill>
                <a:latin typeface="Segoe Print" panose="02000800000000000000" pitchFamily="2" charset="0"/>
              </a:rPr>
              <a:t>bases científicas y tecnológicas</a:t>
            </a:r>
            <a:r>
              <a:rPr lang="es-ES" dirty="0">
                <a:solidFill>
                  <a:srgbClr val="11ADE5"/>
                </a:solidFill>
                <a:latin typeface="Segoe Print" panose="02000800000000000000" pitchFamily="2" charset="0"/>
              </a:rPr>
              <a:t> del la Inteligencia Artificial y sus aplicaciones. </a:t>
            </a:r>
          </a:p>
          <a:p>
            <a:endParaRPr lang="es-ES" dirty="0">
              <a:solidFill>
                <a:srgbClr val="11ADE5"/>
              </a:solidFill>
              <a:latin typeface="Segoe Print" panose="02000800000000000000" pitchFamily="2" charset="0"/>
            </a:endParaRPr>
          </a:p>
          <a:p>
            <a:r>
              <a:rPr lang="es-ES" dirty="0">
                <a:solidFill>
                  <a:srgbClr val="11ADE5"/>
                </a:solidFill>
                <a:latin typeface="Segoe Print" panose="02000800000000000000" pitchFamily="2" charset="0"/>
              </a:rPr>
              <a:t>Motivar a los estudiantes para que continúen su </a:t>
            </a:r>
            <a:r>
              <a:rPr lang="es-ES" dirty="0">
                <a:solidFill>
                  <a:srgbClr val="ED007E"/>
                </a:solidFill>
                <a:latin typeface="Segoe Print" panose="02000800000000000000" pitchFamily="2" charset="0"/>
              </a:rPr>
              <a:t>formación académica universitaria</a:t>
            </a:r>
            <a:r>
              <a:rPr lang="es-ES" dirty="0">
                <a:solidFill>
                  <a:srgbClr val="11ADE5"/>
                </a:solidFill>
                <a:latin typeface="Segoe Print" panose="02000800000000000000" pitchFamily="2" charset="0"/>
              </a:rPr>
              <a:t>.</a:t>
            </a:r>
          </a:p>
        </p:txBody>
      </p:sp>
      <p:pic>
        <p:nvPicPr>
          <p:cNvPr id="6" name="Picture 5" descr="A picture containing text&#10;&#10;Description automatically generated">
            <a:extLst>
              <a:ext uri="{FF2B5EF4-FFF2-40B4-BE49-F238E27FC236}">
                <a16:creationId xmlns:a16="http://schemas.microsoft.com/office/drawing/2014/main" id="{3F09CD8C-28CE-AB42-8C5B-10A546A9C8B2}"/>
              </a:ext>
            </a:extLst>
          </p:cNvPr>
          <p:cNvPicPr>
            <a:picLocks noChangeAspect="1"/>
          </p:cNvPicPr>
          <p:nvPr/>
        </p:nvPicPr>
        <p:blipFill>
          <a:blip r:embed="rId2"/>
          <a:stretch>
            <a:fillRect/>
          </a:stretch>
        </p:blipFill>
        <p:spPr>
          <a:xfrm>
            <a:off x="10237694" y="55528"/>
            <a:ext cx="1814015" cy="1944755"/>
          </a:xfrm>
          <a:prstGeom prst="rect">
            <a:avLst/>
          </a:prstGeom>
        </p:spPr>
      </p:pic>
      <p:pic>
        <p:nvPicPr>
          <p:cNvPr id="7" name="Picture 6" descr="A picture containing graphical user interface&#10;&#10;Description automatically generated">
            <a:extLst>
              <a:ext uri="{FF2B5EF4-FFF2-40B4-BE49-F238E27FC236}">
                <a16:creationId xmlns:a16="http://schemas.microsoft.com/office/drawing/2014/main" id="{637892F0-5AE9-2347-A0AA-63F68F66FCBE}"/>
              </a:ext>
            </a:extLst>
          </p:cNvPr>
          <p:cNvPicPr>
            <a:picLocks noChangeAspect="1"/>
          </p:cNvPicPr>
          <p:nvPr/>
        </p:nvPicPr>
        <p:blipFill>
          <a:blip r:embed="rId3"/>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1775280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8D70B79-528E-4B47-BDD5-52C37201E413}"/>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itle 17">
            <a:extLst>
              <a:ext uri="{FF2B5EF4-FFF2-40B4-BE49-F238E27FC236}">
                <a16:creationId xmlns:a16="http://schemas.microsoft.com/office/drawing/2014/main" id="{B5F68E19-B02C-5047-9373-39CED5BC1490}"/>
              </a:ext>
            </a:extLst>
          </p:cNvPr>
          <p:cNvSpPr>
            <a:spLocks noGrp="1"/>
          </p:cNvSpPr>
          <p:nvPr>
            <p:ph type="title"/>
          </p:nvPr>
        </p:nvSpPr>
        <p:spPr/>
        <p:txBody>
          <a:bodyPr>
            <a:normAutofit/>
          </a:bodyPr>
          <a:lstStyle/>
          <a:p>
            <a:r>
              <a:rPr lang="es-ES_tradnl" sz="5400" dirty="0">
                <a:solidFill>
                  <a:srgbClr val="ED007E"/>
                </a:solidFill>
                <a:latin typeface="Segoe Print" panose="02000800000000000000" pitchFamily="2" charset="0"/>
              </a:rPr>
              <a:t>Objetivo</a:t>
            </a:r>
          </a:p>
        </p:txBody>
      </p:sp>
      <p:sp>
        <p:nvSpPr>
          <p:cNvPr id="5" name="Content Placeholder 4">
            <a:extLst>
              <a:ext uri="{FF2B5EF4-FFF2-40B4-BE49-F238E27FC236}">
                <a16:creationId xmlns:a16="http://schemas.microsoft.com/office/drawing/2014/main" id="{9B7C77ED-516B-BE42-ACF5-E4C0F3315337}"/>
              </a:ext>
            </a:extLst>
          </p:cNvPr>
          <p:cNvSpPr>
            <a:spLocks noGrp="1"/>
          </p:cNvSpPr>
          <p:nvPr>
            <p:ph idx="1"/>
          </p:nvPr>
        </p:nvSpPr>
        <p:spPr>
          <a:xfrm>
            <a:off x="367084" y="2321323"/>
            <a:ext cx="10205249" cy="2312410"/>
          </a:xfrm>
        </p:spPr>
        <p:txBody>
          <a:bodyPr>
            <a:normAutofit fontScale="92500" lnSpcReduction="10000"/>
          </a:bodyPr>
          <a:lstStyle/>
          <a:p>
            <a:r>
              <a:rPr lang="es-ES" dirty="0">
                <a:solidFill>
                  <a:srgbClr val="11ADE5"/>
                </a:solidFill>
                <a:latin typeface="Segoe Print" panose="02000800000000000000" pitchFamily="2" charset="0"/>
              </a:rPr>
              <a:t>Tener información que eventualmente les permita ingresar al pujante </a:t>
            </a:r>
            <a:r>
              <a:rPr lang="es-ES" dirty="0">
                <a:solidFill>
                  <a:srgbClr val="ED007E"/>
                </a:solidFill>
                <a:latin typeface="Segoe Print" panose="02000800000000000000" pitchFamily="2" charset="0"/>
              </a:rPr>
              <a:t>mercado de profesionistas </a:t>
            </a:r>
            <a:r>
              <a:rPr lang="es-ES" dirty="0">
                <a:solidFill>
                  <a:srgbClr val="11ADE5"/>
                </a:solidFill>
                <a:latin typeface="Segoe Print" panose="02000800000000000000" pitchFamily="2" charset="0"/>
              </a:rPr>
              <a:t>dedicados a la IA y áreas afines.</a:t>
            </a:r>
          </a:p>
          <a:p>
            <a:endParaRPr lang="es-ES" dirty="0">
              <a:solidFill>
                <a:srgbClr val="11ADE5"/>
              </a:solidFill>
              <a:latin typeface="Segoe Print" panose="02000800000000000000" pitchFamily="2" charset="0"/>
            </a:endParaRPr>
          </a:p>
          <a:p>
            <a:r>
              <a:rPr lang="es-ES" dirty="0">
                <a:solidFill>
                  <a:srgbClr val="11ADE5"/>
                </a:solidFill>
                <a:latin typeface="Segoe Print" panose="02000800000000000000" pitchFamily="2" charset="0"/>
              </a:rPr>
              <a:t> Especialmente en ciudades con un </a:t>
            </a:r>
            <a:r>
              <a:rPr lang="es-ES" dirty="0">
                <a:solidFill>
                  <a:srgbClr val="ED007E"/>
                </a:solidFill>
                <a:latin typeface="Segoe Print" panose="02000800000000000000" pitchFamily="2" charset="0"/>
              </a:rPr>
              <a:t>sector industrial </a:t>
            </a:r>
            <a:r>
              <a:rPr lang="es-ES" dirty="0">
                <a:solidFill>
                  <a:srgbClr val="11ADE5"/>
                </a:solidFill>
                <a:latin typeface="Segoe Print" panose="02000800000000000000" pitchFamily="2" charset="0"/>
              </a:rPr>
              <a:t>importante como San Luis Potosí.</a:t>
            </a:r>
          </a:p>
        </p:txBody>
      </p:sp>
      <p:pic>
        <p:nvPicPr>
          <p:cNvPr id="6" name="Picture 5" descr="A picture containing text&#10;&#10;Description automatically generated">
            <a:extLst>
              <a:ext uri="{FF2B5EF4-FFF2-40B4-BE49-F238E27FC236}">
                <a16:creationId xmlns:a16="http://schemas.microsoft.com/office/drawing/2014/main" id="{3F09CD8C-28CE-AB42-8C5B-10A546A9C8B2}"/>
              </a:ext>
            </a:extLst>
          </p:cNvPr>
          <p:cNvPicPr>
            <a:picLocks noChangeAspect="1"/>
          </p:cNvPicPr>
          <p:nvPr/>
        </p:nvPicPr>
        <p:blipFill>
          <a:blip r:embed="rId2"/>
          <a:stretch>
            <a:fillRect/>
          </a:stretch>
        </p:blipFill>
        <p:spPr>
          <a:xfrm>
            <a:off x="10237694" y="55528"/>
            <a:ext cx="1814015" cy="1944755"/>
          </a:xfrm>
          <a:prstGeom prst="rect">
            <a:avLst/>
          </a:prstGeom>
        </p:spPr>
      </p:pic>
      <p:pic>
        <p:nvPicPr>
          <p:cNvPr id="7" name="Picture 6" descr="A picture containing graphical user interface&#10;&#10;Description automatically generated">
            <a:extLst>
              <a:ext uri="{FF2B5EF4-FFF2-40B4-BE49-F238E27FC236}">
                <a16:creationId xmlns:a16="http://schemas.microsoft.com/office/drawing/2014/main" id="{96A29ABE-1450-654D-9218-74D36ECD07D4}"/>
              </a:ext>
            </a:extLst>
          </p:cNvPr>
          <p:cNvPicPr>
            <a:picLocks noChangeAspect="1"/>
          </p:cNvPicPr>
          <p:nvPr/>
        </p:nvPicPr>
        <p:blipFill>
          <a:blip r:embed="rId3"/>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745742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8D70B79-528E-4B47-BDD5-52C37201E413}"/>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itle 17">
            <a:extLst>
              <a:ext uri="{FF2B5EF4-FFF2-40B4-BE49-F238E27FC236}">
                <a16:creationId xmlns:a16="http://schemas.microsoft.com/office/drawing/2014/main" id="{B5F68E19-B02C-5047-9373-39CED5BC1490}"/>
              </a:ext>
            </a:extLst>
          </p:cNvPr>
          <p:cNvSpPr>
            <a:spLocks noGrp="1"/>
          </p:cNvSpPr>
          <p:nvPr>
            <p:ph type="title"/>
          </p:nvPr>
        </p:nvSpPr>
        <p:spPr/>
        <p:txBody>
          <a:bodyPr>
            <a:normAutofit/>
          </a:bodyPr>
          <a:lstStyle/>
          <a:p>
            <a:r>
              <a:rPr lang="es-ES_tradnl" sz="5400" dirty="0">
                <a:solidFill>
                  <a:srgbClr val="ED007E"/>
                </a:solidFill>
                <a:latin typeface="Segoe Print" panose="02000800000000000000" pitchFamily="2" charset="0"/>
              </a:rPr>
              <a:t>Objetivos Específicos</a:t>
            </a:r>
          </a:p>
        </p:txBody>
      </p:sp>
      <p:sp>
        <p:nvSpPr>
          <p:cNvPr id="5" name="Content Placeholder 4">
            <a:extLst>
              <a:ext uri="{FF2B5EF4-FFF2-40B4-BE49-F238E27FC236}">
                <a16:creationId xmlns:a16="http://schemas.microsoft.com/office/drawing/2014/main" id="{9B7C77ED-516B-BE42-ACF5-E4C0F3315337}"/>
              </a:ext>
            </a:extLst>
          </p:cNvPr>
          <p:cNvSpPr>
            <a:spLocks noGrp="1"/>
          </p:cNvSpPr>
          <p:nvPr>
            <p:ph idx="1"/>
          </p:nvPr>
        </p:nvSpPr>
        <p:spPr>
          <a:xfrm>
            <a:off x="521891" y="1882180"/>
            <a:ext cx="9345439" cy="4104231"/>
          </a:xfrm>
        </p:spPr>
        <p:txBody>
          <a:bodyPr/>
          <a:lstStyle/>
          <a:p>
            <a:r>
              <a:rPr lang="es-ES" dirty="0">
                <a:solidFill>
                  <a:srgbClr val="11ADE5"/>
                </a:solidFill>
                <a:latin typeface="Segoe Print" panose="02000800000000000000" pitchFamily="2" charset="0"/>
              </a:rPr>
              <a:t>Promover y fortalecer las habilidades tecnológicas de en </a:t>
            </a:r>
            <a:r>
              <a:rPr lang="es-ES" dirty="0">
                <a:solidFill>
                  <a:srgbClr val="ED007E"/>
                </a:solidFill>
                <a:latin typeface="Segoe Print" panose="02000800000000000000" pitchFamily="2" charset="0"/>
              </a:rPr>
              <a:t>Inteligencia Artificial </a:t>
            </a:r>
            <a:r>
              <a:rPr lang="es-ES" dirty="0">
                <a:solidFill>
                  <a:srgbClr val="11ADE5"/>
                </a:solidFill>
                <a:latin typeface="Segoe Print" panose="02000800000000000000" pitchFamily="2" charset="0"/>
              </a:rPr>
              <a:t>de los estudiantes de educación media superior.</a:t>
            </a:r>
          </a:p>
          <a:p>
            <a:endParaRPr lang="es-ES" dirty="0">
              <a:solidFill>
                <a:srgbClr val="11ADE5"/>
              </a:solidFill>
              <a:latin typeface="Segoe Print" panose="02000800000000000000" pitchFamily="2" charset="0"/>
            </a:endParaRPr>
          </a:p>
          <a:p>
            <a:r>
              <a:rPr lang="es-ES" dirty="0" err="1">
                <a:solidFill>
                  <a:srgbClr val="11ADE5"/>
                </a:solidFill>
                <a:latin typeface="Segoe Print" panose="02000800000000000000" pitchFamily="2" charset="0"/>
              </a:rPr>
              <a:t>Aapoyar</a:t>
            </a:r>
            <a:r>
              <a:rPr lang="es-ES" dirty="0">
                <a:solidFill>
                  <a:srgbClr val="11ADE5"/>
                </a:solidFill>
                <a:latin typeface="Segoe Print" panose="02000800000000000000" pitchFamily="2" charset="0"/>
              </a:rPr>
              <a:t> a comunidades de </a:t>
            </a:r>
            <a:r>
              <a:rPr lang="es-ES" dirty="0">
                <a:solidFill>
                  <a:srgbClr val="ED007E"/>
                </a:solidFill>
                <a:latin typeface="Segoe Print" panose="02000800000000000000" pitchFamily="2" charset="0"/>
              </a:rPr>
              <a:t>estudiantes de preparatoria</a:t>
            </a:r>
            <a:r>
              <a:rPr lang="es-ES" dirty="0">
                <a:solidFill>
                  <a:srgbClr val="11ADE5"/>
                </a:solidFill>
                <a:latin typeface="Segoe Print" panose="02000800000000000000" pitchFamily="2" charset="0"/>
              </a:rPr>
              <a:t>, enfatizando a aquellos inscritos en el sistema de escuelas públicas del estado de San Luis Potosí. </a:t>
            </a:r>
          </a:p>
        </p:txBody>
      </p:sp>
      <p:pic>
        <p:nvPicPr>
          <p:cNvPr id="6" name="Picture 5" descr="A picture containing text&#10;&#10;Description automatically generated">
            <a:extLst>
              <a:ext uri="{FF2B5EF4-FFF2-40B4-BE49-F238E27FC236}">
                <a16:creationId xmlns:a16="http://schemas.microsoft.com/office/drawing/2014/main" id="{3F09CD8C-28CE-AB42-8C5B-10A546A9C8B2}"/>
              </a:ext>
            </a:extLst>
          </p:cNvPr>
          <p:cNvPicPr>
            <a:picLocks noChangeAspect="1"/>
          </p:cNvPicPr>
          <p:nvPr/>
        </p:nvPicPr>
        <p:blipFill>
          <a:blip r:embed="rId2"/>
          <a:stretch>
            <a:fillRect/>
          </a:stretch>
        </p:blipFill>
        <p:spPr>
          <a:xfrm>
            <a:off x="10237694" y="55528"/>
            <a:ext cx="1814015" cy="1944755"/>
          </a:xfrm>
          <a:prstGeom prst="rect">
            <a:avLst/>
          </a:prstGeom>
        </p:spPr>
      </p:pic>
      <p:pic>
        <p:nvPicPr>
          <p:cNvPr id="7" name="Picture 6" descr="A picture containing graphical user interface&#10;&#10;Description automatically generated">
            <a:extLst>
              <a:ext uri="{FF2B5EF4-FFF2-40B4-BE49-F238E27FC236}">
                <a16:creationId xmlns:a16="http://schemas.microsoft.com/office/drawing/2014/main" id="{E50EDFBB-9935-9649-832D-1DC791CCF47E}"/>
              </a:ext>
            </a:extLst>
          </p:cNvPr>
          <p:cNvPicPr>
            <a:picLocks noChangeAspect="1"/>
          </p:cNvPicPr>
          <p:nvPr/>
        </p:nvPicPr>
        <p:blipFill>
          <a:blip r:embed="rId3"/>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31293145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8D70B79-528E-4B47-BDD5-52C37201E413}"/>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itle 17">
            <a:extLst>
              <a:ext uri="{FF2B5EF4-FFF2-40B4-BE49-F238E27FC236}">
                <a16:creationId xmlns:a16="http://schemas.microsoft.com/office/drawing/2014/main" id="{B5F68E19-B02C-5047-9373-39CED5BC1490}"/>
              </a:ext>
            </a:extLst>
          </p:cNvPr>
          <p:cNvSpPr>
            <a:spLocks noGrp="1"/>
          </p:cNvSpPr>
          <p:nvPr>
            <p:ph type="title"/>
          </p:nvPr>
        </p:nvSpPr>
        <p:spPr>
          <a:xfrm>
            <a:off x="701723" y="238045"/>
            <a:ext cx="10515600" cy="1325563"/>
          </a:xfrm>
        </p:spPr>
        <p:txBody>
          <a:bodyPr>
            <a:normAutofit/>
          </a:bodyPr>
          <a:lstStyle/>
          <a:p>
            <a:r>
              <a:rPr lang="es-ES_tradnl" sz="5400" dirty="0">
                <a:solidFill>
                  <a:srgbClr val="ED007E"/>
                </a:solidFill>
                <a:latin typeface="Segoe Print" panose="02000800000000000000" pitchFamily="2" charset="0"/>
              </a:rPr>
              <a:t>Institución Responsable</a:t>
            </a:r>
          </a:p>
        </p:txBody>
      </p:sp>
      <p:sp>
        <p:nvSpPr>
          <p:cNvPr id="5" name="Content Placeholder 4">
            <a:extLst>
              <a:ext uri="{FF2B5EF4-FFF2-40B4-BE49-F238E27FC236}">
                <a16:creationId xmlns:a16="http://schemas.microsoft.com/office/drawing/2014/main" id="{9B7C77ED-516B-BE42-ACF5-E4C0F3315337}"/>
              </a:ext>
            </a:extLst>
          </p:cNvPr>
          <p:cNvSpPr>
            <a:spLocks noGrp="1"/>
          </p:cNvSpPr>
          <p:nvPr>
            <p:ph idx="1"/>
          </p:nvPr>
        </p:nvSpPr>
        <p:spPr>
          <a:xfrm>
            <a:off x="7095564" y="2794508"/>
            <a:ext cx="5096436" cy="1694411"/>
          </a:xfrm>
        </p:spPr>
        <p:txBody>
          <a:bodyPr/>
          <a:lstStyle/>
          <a:p>
            <a:pPr marL="0" indent="0" algn="ctr">
              <a:buNone/>
            </a:pPr>
            <a:r>
              <a:rPr lang="es-ES_tradnl" dirty="0">
                <a:solidFill>
                  <a:srgbClr val="11ADE5"/>
                </a:solidFill>
                <a:latin typeface="Segoe Print" panose="02000800000000000000" pitchFamily="2" charset="0"/>
              </a:rPr>
              <a:t>Instituto Potosino de Investigación Científica y Tecnológica (IPICYT)</a:t>
            </a:r>
          </a:p>
        </p:txBody>
      </p:sp>
      <p:pic>
        <p:nvPicPr>
          <p:cNvPr id="6" name="Picture 5" descr="A picture containing text, outdoor, street&#10;&#10;Description automatically generated">
            <a:extLst>
              <a:ext uri="{FF2B5EF4-FFF2-40B4-BE49-F238E27FC236}">
                <a16:creationId xmlns:a16="http://schemas.microsoft.com/office/drawing/2014/main" id="{FA3FBEFC-AC61-5D4B-BD20-90D70D806A60}"/>
              </a:ext>
            </a:extLst>
          </p:cNvPr>
          <p:cNvPicPr>
            <a:picLocks noChangeAspect="1"/>
          </p:cNvPicPr>
          <p:nvPr/>
        </p:nvPicPr>
        <p:blipFill>
          <a:blip r:embed="rId2">
            <a:duotone>
              <a:prstClr val="black"/>
              <a:srgbClr val="11ADE5">
                <a:tint val="45000"/>
                <a:satMod val="400000"/>
              </a:srgbClr>
            </a:duotone>
          </a:blip>
          <a:stretch>
            <a:fillRect/>
          </a:stretch>
        </p:blipFill>
        <p:spPr>
          <a:xfrm>
            <a:off x="529419" y="1563608"/>
            <a:ext cx="6826723" cy="4145730"/>
          </a:xfrm>
          <a:prstGeom prst="rect">
            <a:avLst/>
          </a:prstGeom>
          <a:ln>
            <a:noFill/>
          </a:ln>
          <a:effectLst>
            <a:softEdge rad="112500"/>
          </a:effectLst>
        </p:spPr>
      </p:pic>
      <p:pic>
        <p:nvPicPr>
          <p:cNvPr id="10" name="Picture 9" descr="A picture containing text&#10;&#10;Description automatically generated">
            <a:extLst>
              <a:ext uri="{FF2B5EF4-FFF2-40B4-BE49-F238E27FC236}">
                <a16:creationId xmlns:a16="http://schemas.microsoft.com/office/drawing/2014/main" id="{F28214C4-ECDC-B342-9935-11004E32F88B}"/>
              </a:ext>
            </a:extLst>
          </p:cNvPr>
          <p:cNvPicPr>
            <a:picLocks noChangeAspect="1"/>
          </p:cNvPicPr>
          <p:nvPr/>
        </p:nvPicPr>
        <p:blipFill>
          <a:blip r:embed="rId3"/>
          <a:stretch>
            <a:fillRect/>
          </a:stretch>
        </p:blipFill>
        <p:spPr>
          <a:xfrm>
            <a:off x="10237694" y="55528"/>
            <a:ext cx="1814015" cy="1944755"/>
          </a:xfrm>
          <a:prstGeom prst="rect">
            <a:avLst/>
          </a:prstGeom>
        </p:spPr>
      </p:pic>
      <p:pic>
        <p:nvPicPr>
          <p:cNvPr id="8" name="Picture 7" descr="A picture containing graphical user interface&#10;&#10;Description automatically generated">
            <a:extLst>
              <a:ext uri="{FF2B5EF4-FFF2-40B4-BE49-F238E27FC236}">
                <a16:creationId xmlns:a16="http://schemas.microsoft.com/office/drawing/2014/main" id="{E325BF26-985A-584B-B6D7-570736729D62}"/>
              </a:ext>
            </a:extLst>
          </p:cNvPr>
          <p:cNvPicPr>
            <a:picLocks noChangeAspect="1"/>
          </p:cNvPicPr>
          <p:nvPr/>
        </p:nvPicPr>
        <p:blipFill>
          <a:blip r:embed="rId4"/>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527517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ext, tree, outdoor&#10;&#10;Description automatically generated">
            <a:extLst>
              <a:ext uri="{FF2B5EF4-FFF2-40B4-BE49-F238E27FC236}">
                <a16:creationId xmlns:a16="http://schemas.microsoft.com/office/drawing/2014/main" id="{A991B80D-2D75-454F-8581-7692B7222049}"/>
              </a:ext>
            </a:extLst>
          </p:cNvPr>
          <p:cNvPicPr>
            <a:picLocks noChangeAspect="1"/>
          </p:cNvPicPr>
          <p:nvPr/>
        </p:nvPicPr>
        <p:blipFill>
          <a:blip r:embed="rId3"/>
          <a:stretch>
            <a:fillRect/>
          </a:stretch>
        </p:blipFill>
        <p:spPr>
          <a:xfrm>
            <a:off x="0" y="1412453"/>
            <a:ext cx="12192000" cy="4762500"/>
          </a:xfrm>
          <a:prstGeom prst="rect">
            <a:avLst/>
          </a:prstGeom>
        </p:spPr>
      </p:pic>
      <p:sp>
        <p:nvSpPr>
          <p:cNvPr id="10" name="Oval 9">
            <a:extLst>
              <a:ext uri="{FF2B5EF4-FFF2-40B4-BE49-F238E27FC236}">
                <a16:creationId xmlns:a16="http://schemas.microsoft.com/office/drawing/2014/main" id="{5B9E6C87-AB1A-AA40-A31E-D223FE9CA380}"/>
              </a:ext>
            </a:extLst>
          </p:cNvPr>
          <p:cNvSpPr/>
          <p:nvPr/>
        </p:nvSpPr>
        <p:spPr>
          <a:xfrm>
            <a:off x="10132541" y="2205859"/>
            <a:ext cx="1828800" cy="1594022"/>
          </a:xfrm>
          <a:prstGeom prst="ellipse">
            <a:avLst/>
          </a:prstGeom>
          <a:solidFill>
            <a:schemeClr val="accent1">
              <a:alpha val="40758"/>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2" name="TextBox 11">
            <a:extLst>
              <a:ext uri="{FF2B5EF4-FFF2-40B4-BE49-F238E27FC236}">
                <a16:creationId xmlns:a16="http://schemas.microsoft.com/office/drawing/2014/main" id="{612B1791-C246-1740-8CEF-AE3A1E084813}"/>
              </a:ext>
            </a:extLst>
          </p:cNvPr>
          <p:cNvSpPr txBox="1"/>
          <p:nvPr/>
        </p:nvSpPr>
        <p:spPr>
          <a:xfrm>
            <a:off x="10657735" y="947259"/>
            <a:ext cx="615874" cy="338554"/>
          </a:xfrm>
          <a:prstGeom prst="rect">
            <a:avLst/>
          </a:prstGeom>
          <a:noFill/>
        </p:spPr>
        <p:txBody>
          <a:bodyPr wrap="none" rtlCol="0">
            <a:spAutoFit/>
          </a:bodyPr>
          <a:lstStyle/>
          <a:p>
            <a:pPr algn="ctr"/>
            <a:r>
              <a:rPr lang="es-ES_tradnl" sz="1600" dirty="0">
                <a:solidFill>
                  <a:schemeClr val="accent1">
                    <a:lumMod val="75000"/>
                  </a:schemeClr>
                </a:solidFill>
                <a:latin typeface="Arial" panose="020B0604020202020204" pitchFamily="34" charset="0"/>
                <a:cs typeface="Arial" panose="020B0604020202020204" pitchFamily="34" charset="0"/>
              </a:rPr>
              <a:t>CNS</a:t>
            </a:r>
          </a:p>
        </p:txBody>
      </p:sp>
      <p:sp>
        <p:nvSpPr>
          <p:cNvPr id="13" name="Oval 12">
            <a:extLst>
              <a:ext uri="{FF2B5EF4-FFF2-40B4-BE49-F238E27FC236}">
                <a16:creationId xmlns:a16="http://schemas.microsoft.com/office/drawing/2014/main" id="{A8293BFC-53D3-1043-845D-3594187EEC46}"/>
              </a:ext>
            </a:extLst>
          </p:cNvPr>
          <p:cNvSpPr/>
          <p:nvPr/>
        </p:nvSpPr>
        <p:spPr>
          <a:xfrm>
            <a:off x="6775623" y="1141006"/>
            <a:ext cx="1260387" cy="1173893"/>
          </a:xfrm>
          <a:prstGeom prst="ellipse">
            <a:avLst/>
          </a:prstGeom>
          <a:solidFill>
            <a:schemeClr val="accent1">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4" name="Oval 13">
            <a:extLst>
              <a:ext uri="{FF2B5EF4-FFF2-40B4-BE49-F238E27FC236}">
                <a16:creationId xmlns:a16="http://schemas.microsoft.com/office/drawing/2014/main" id="{BF16D2A8-C217-934E-BFBB-D549DFFD0AD4}"/>
              </a:ext>
            </a:extLst>
          </p:cNvPr>
          <p:cNvSpPr/>
          <p:nvPr/>
        </p:nvSpPr>
        <p:spPr>
          <a:xfrm>
            <a:off x="827903" y="3793703"/>
            <a:ext cx="1322173" cy="1272746"/>
          </a:xfrm>
          <a:prstGeom prst="ellipse">
            <a:avLst/>
          </a:prstGeom>
          <a:solidFill>
            <a:schemeClr val="accent2">
              <a:alpha val="53637"/>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TextBox 14">
            <a:extLst>
              <a:ext uri="{FF2B5EF4-FFF2-40B4-BE49-F238E27FC236}">
                <a16:creationId xmlns:a16="http://schemas.microsoft.com/office/drawing/2014/main" id="{9785FF72-383C-A840-87F2-5A75E33777F4}"/>
              </a:ext>
            </a:extLst>
          </p:cNvPr>
          <p:cNvSpPr txBox="1"/>
          <p:nvPr/>
        </p:nvSpPr>
        <p:spPr>
          <a:xfrm>
            <a:off x="952625" y="6219227"/>
            <a:ext cx="1072730" cy="584775"/>
          </a:xfrm>
          <a:prstGeom prst="rect">
            <a:avLst/>
          </a:prstGeom>
          <a:noFill/>
        </p:spPr>
        <p:txBody>
          <a:bodyPr wrap="none" rtlCol="0">
            <a:spAutoFit/>
          </a:bodyPr>
          <a:lstStyle/>
          <a:p>
            <a:pPr algn="ctr"/>
            <a:r>
              <a:rPr lang="es-ES_tradnl" sz="1600">
                <a:solidFill>
                  <a:schemeClr val="accent2"/>
                </a:solidFill>
                <a:latin typeface="Arial" panose="020B0604020202020204" pitchFamily="34" charset="0"/>
                <a:cs typeface="Arial" panose="020B0604020202020204" pitchFamily="34" charset="0"/>
              </a:rPr>
              <a:t>Biología</a:t>
            </a:r>
          </a:p>
          <a:p>
            <a:pPr algn="ctr"/>
            <a:r>
              <a:rPr lang="es-ES_tradnl" sz="1600">
                <a:solidFill>
                  <a:schemeClr val="accent2"/>
                </a:solidFill>
                <a:latin typeface="Arial" panose="020B0604020202020204" pitchFamily="34" charset="0"/>
                <a:cs typeface="Arial" panose="020B0604020202020204" pitchFamily="34" charset="0"/>
              </a:rPr>
              <a:t>Molecular</a:t>
            </a:r>
          </a:p>
        </p:txBody>
      </p:sp>
      <p:sp>
        <p:nvSpPr>
          <p:cNvPr id="16" name="Oval 15">
            <a:extLst>
              <a:ext uri="{FF2B5EF4-FFF2-40B4-BE49-F238E27FC236}">
                <a16:creationId xmlns:a16="http://schemas.microsoft.com/office/drawing/2014/main" id="{AA3712E4-07BB-714A-838A-410D37CDC78A}"/>
              </a:ext>
            </a:extLst>
          </p:cNvPr>
          <p:cNvSpPr/>
          <p:nvPr/>
        </p:nvSpPr>
        <p:spPr>
          <a:xfrm>
            <a:off x="7469457" y="2774268"/>
            <a:ext cx="1751771" cy="1594021"/>
          </a:xfrm>
          <a:prstGeom prst="ellipse">
            <a:avLst/>
          </a:prstGeom>
          <a:solidFill>
            <a:schemeClr val="accent6">
              <a:alpha val="63398"/>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7" name="TextBox 16">
            <a:extLst>
              <a:ext uri="{FF2B5EF4-FFF2-40B4-BE49-F238E27FC236}">
                <a16:creationId xmlns:a16="http://schemas.microsoft.com/office/drawing/2014/main" id="{801E757A-FBE6-0446-8217-4C3556AFFA90}"/>
              </a:ext>
            </a:extLst>
          </p:cNvPr>
          <p:cNvSpPr txBox="1"/>
          <p:nvPr/>
        </p:nvSpPr>
        <p:spPr>
          <a:xfrm>
            <a:off x="7818281" y="6219227"/>
            <a:ext cx="1311578" cy="584775"/>
          </a:xfrm>
          <a:prstGeom prst="rect">
            <a:avLst/>
          </a:prstGeom>
          <a:noFill/>
        </p:spPr>
        <p:txBody>
          <a:bodyPr wrap="none" rtlCol="0">
            <a:spAutoFit/>
          </a:bodyPr>
          <a:lstStyle/>
          <a:p>
            <a:pPr algn="ctr"/>
            <a:r>
              <a:rPr lang="es-ES_tradnl" sz="1600">
                <a:solidFill>
                  <a:schemeClr val="accent6"/>
                </a:solidFill>
                <a:latin typeface="Arial" panose="020B0604020202020204" pitchFamily="34" charset="0"/>
                <a:cs typeface="Arial" panose="020B0604020202020204" pitchFamily="34" charset="0"/>
              </a:rPr>
              <a:t>Ciencias</a:t>
            </a:r>
          </a:p>
          <a:p>
            <a:pPr algn="ctr"/>
            <a:r>
              <a:rPr lang="es-ES_tradnl" sz="1600">
                <a:solidFill>
                  <a:schemeClr val="accent6"/>
                </a:solidFill>
                <a:latin typeface="Arial" panose="020B0604020202020204" pitchFamily="34" charset="0"/>
                <a:cs typeface="Arial" panose="020B0604020202020204" pitchFamily="34" charset="0"/>
              </a:rPr>
              <a:t>Ambientales</a:t>
            </a:r>
          </a:p>
        </p:txBody>
      </p:sp>
      <p:sp>
        <p:nvSpPr>
          <p:cNvPr id="18" name="Oval 17">
            <a:extLst>
              <a:ext uri="{FF2B5EF4-FFF2-40B4-BE49-F238E27FC236}">
                <a16:creationId xmlns:a16="http://schemas.microsoft.com/office/drawing/2014/main" id="{23BB2E8C-8AE6-854C-8B51-CCE36C597CAC}"/>
              </a:ext>
            </a:extLst>
          </p:cNvPr>
          <p:cNvSpPr/>
          <p:nvPr/>
        </p:nvSpPr>
        <p:spPr>
          <a:xfrm>
            <a:off x="2150076" y="3367394"/>
            <a:ext cx="1297459" cy="1334530"/>
          </a:xfrm>
          <a:prstGeom prst="ellipse">
            <a:avLst/>
          </a:prstGeom>
          <a:solidFill>
            <a:srgbClr val="C00000">
              <a:alpha val="41680"/>
            </a:srgb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9" name="TextBox 18">
            <a:extLst>
              <a:ext uri="{FF2B5EF4-FFF2-40B4-BE49-F238E27FC236}">
                <a16:creationId xmlns:a16="http://schemas.microsoft.com/office/drawing/2014/main" id="{E822AFFF-8075-1442-9E94-D385D9CB955B}"/>
              </a:ext>
            </a:extLst>
          </p:cNvPr>
          <p:cNvSpPr txBox="1"/>
          <p:nvPr/>
        </p:nvSpPr>
        <p:spPr>
          <a:xfrm>
            <a:off x="1498615" y="586900"/>
            <a:ext cx="2206329" cy="584775"/>
          </a:xfrm>
          <a:prstGeom prst="rect">
            <a:avLst/>
          </a:prstGeom>
          <a:noFill/>
        </p:spPr>
        <p:txBody>
          <a:bodyPr wrap="square" rtlCol="0">
            <a:spAutoFit/>
          </a:bodyPr>
          <a:lstStyle/>
          <a:p>
            <a:pPr algn="ctr"/>
            <a:r>
              <a:rPr lang="es-ES_tradnl" sz="1600">
                <a:solidFill>
                  <a:srgbClr val="C00000"/>
                </a:solidFill>
              </a:rPr>
              <a:t>Sistemas</a:t>
            </a:r>
          </a:p>
          <a:p>
            <a:pPr algn="ctr"/>
            <a:r>
              <a:rPr lang="es-ES_tradnl" sz="1600">
                <a:solidFill>
                  <a:srgbClr val="C00000"/>
                </a:solidFill>
              </a:rPr>
              <a:t>Dinámicos</a:t>
            </a:r>
          </a:p>
        </p:txBody>
      </p:sp>
      <p:sp>
        <p:nvSpPr>
          <p:cNvPr id="20" name="Oval 19">
            <a:extLst>
              <a:ext uri="{FF2B5EF4-FFF2-40B4-BE49-F238E27FC236}">
                <a16:creationId xmlns:a16="http://schemas.microsoft.com/office/drawing/2014/main" id="{D71A0BAA-7D66-FF4B-8726-116032E99523}"/>
              </a:ext>
            </a:extLst>
          </p:cNvPr>
          <p:cNvSpPr/>
          <p:nvPr/>
        </p:nvSpPr>
        <p:spPr>
          <a:xfrm>
            <a:off x="3509321" y="2876035"/>
            <a:ext cx="1164842" cy="1105929"/>
          </a:xfrm>
          <a:prstGeom prst="ellipse">
            <a:avLst/>
          </a:prstGeom>
          <a:solidFill>
            <a:srgbClr val="7030A0">
              <a:alpha val="54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1" name="TextBox 20">
            <a:extLst>
              <a:ext uri="{FF2B5EF4-FFF2-40B4-BE49-F238E27FC236}">
                <a16:creationId xmlns:a16="http://schemas.microsoft.com/office/drawing/2014/main" id="{E59A8E4B-CCC2-DD4D-AE01-6377E3AFA8DF}"/>
              </a:ext>
            </a:extLst>
          </p:cNvPr>
          <p:cNvSpPr txBox="1"/>
          <p:nvPr/>
        </p:nvSpPr>
        <p:spPr>
          <a:xfrm>
            <a:off x="3529555" y="6230787"/>
            <a:ext cx="1194046" cy="584775"/>
          </a:xfrm>
          <a:prstGeom prst="rect">
            <a:avLst/>
          </a:prstGeom>
          <a:noFill/>
        </p:spPr>
        <p:txBody>
          <a:bodyPr wrap="none" rtlCol="0">
            <a:spAutoFit/>
          </a:bodyPr>
          <a:lstStyle/>
          <a:p>
            <a:pPr algn="ctr"/>
            <a:r>
              <a:rPr lang="es-ES_tradnl" sz="1600">
                <a:solidFill>
                  <a:srgbClr val="7030A0"/>
                </a:solidFill>
                <a:latin typeface="Arial" panose="020B0604020202020204" pitchFamily="34" charset="0"/>
                <a:cs typeface="Arial" panose="020B0604020202020204" pitchFamily="34" charset="0"/>
              </a:rPr>
              <a:t>Materiales</a:t>
            </a:r>
          </a:p>
          <a:p>
            <a:pPr algn="ctr"/>
            <a:r>
              <a:rPr lang="es-ES_tradnl" sz="1600">
                <a:solidFill>
                  <a:srgbClr val="7030A0"/>
                </a:solidFill>
                <a:latin typeface="Arial" panose="020B0604020202020204" pitchFamily="34" charset="0"/>
                <a:cs typeface="Arial" panose="020B0604020202020204" pitchFamily="34" charset="0"/>
              </a:rPr>
              <a:t>Avanzados</a:t>
            </a:r>
          </a:p>
        </p:txBody>
      </p:sp>
      <p:sp>
        <p:nvSpPr>
          <p:cNvPr id="22" name="Oval 21">
            <a:extLst>
              <a:ext uri="{FF2B5EF4-FFF2-40B4-BE49-F238E27FC236}">
                <a16:creationId xmlns:a16="http://schemas.microsoft.com/office/drawing/2014/main" id="{C31253ED-79C5-3347-836F-7441866D5128}"/>
              </a:ext>
            </a:extLst>
          </p:cNvPr>
          <p:cNvSpPr/>
          <p:nvPr/>
        </p:nvSpPr>
        <p:spPr>
          <a:xfrm>
            <a:off x="5938452" y="3546567"/>
            <a:ext cx="1260387" cy="1105929"/>
          </a:xfrm>
          <a:prstGeom prst="ellipse">
            <a:avLst/>
          </a:prstGeom>
          <a:solidFill>
            <a:schemeClr val="bg1">
              <a:lumMod val="65000"/>
              <a:alpha val="40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3" name="TextBox 22">
            <a:extLst>
              <a:ext uri="{FF2B5EF4-FFF2-40B4-BE49-F238E27FC236}">
                <a16:creationId xmlns:a16="http://schemas.microsoft.com/office/drawing/2014/main" id="{B796C5D0-9BA4-8E49-B0AD-6A1B4422E10E}"/>
              </a:ext>
            </a:extLst>
          </p:cNvPr>
          <p:cNvSpPr txBox="1"/>
          <p:nvPr/>
        </p:nvSpPr>
        <p:spPr>
          <a:xfrm>
            <a:off x="5804654" y="6301593"/>
            <a:ext cx="1527982" cy="338554"/>
          </a:xfrm>
          <a:prstGeom prst="rect">
            <a:avLst/>
          </a:prstGeom>
          <a:noFill/>
        </p:spPr>
        <p:txBody>
          <a:bodyPr wrap="none" rtlCol="0">
            <a:spAutoFit/>
          </a:bodyPr>
          <a:lstStyle/>
          <a:p>
            <a:r>
              <a:rPr lang="es-ES_tradnl" sz="1600">
                <a:solidFill>
                  <a:schemeClr val="bg1">
                    <a:lumMod val="65000"/>
                  </a:schemeClr>
                </a:solidFill>
                <a:latin typeface="Arial" panose="020B0604020202020204" pitchFamily="34" charset="0"/>
                <a:cs typeface="Arial" panose="020B0604020202020204" pitchFamily="34" charset="0"/>
              </a:rPr>
              <a:t>Administración</a:t>
            </a:r>
            <a:endParaRPr lang="es-ES_tradnl" sz="2000">
              <a:solidFill>
                <a:schemeClr val="bg1">
                  <a:lumMod val="65000"/>
                </a:schemeClr>
              </a:solidFill>
              <a:latin typeface="Arial" panose="020B0604020202020204" pitchFamily="34" charset="0"/>
              <a:cs typeface="Arial" panose="020B0604020202020204" pitchFamily="34" charset="0"/>
            </a:endParaRPr>
          </a:p>
        </p:txBody>
      </p:sp>
      <p:pic>
        <p:nvPicPr>
          <p:cNvPr id="25" name="Picture 24" descr="Logo, company name&#10;&#10;Description automatically generated">
            <a:extLst>
              <a:ext uri="{FF2B5EF4-FFF2-40B4-BE49-F238E27FC236}">
                <a16:creationId xmlns:a16="http://schemas.microsoft.com/office/drawing/2014/main" id="{3E6837B4-09BC-8F4F-AFE9-95A27424CF61}"/>
              </a:ext>
            </a:extLst>
          </p:cNvPr>
          <p:cNvPicPr>
            <a:picLocks noChangeAspect="1"/>
          </p:cNvPicPr>
          <p:nvPr/>
        </p:nvPicPr>
        <p:blipFill>
          <a:blip r:embed="rId4"/>
          <a:stretch>
            <a:fillRect/>
          </a:stretch>
        </p:blipFill>
        <p:spPr>
          <a:xfrm>
            <a:off x="6875593" y="491900"/>
            <a:ext cx="611493" cy="523220"/>
          </a:xfrm>
          <a:prstGeom prst="rect">
            <a:avLst/>
          </a:prstGeom>
        </p:spPr>
      </p:pic>
      <p:sp>
        <p:nvSpPr>
          <p:cNvPr id="26" name="TextBox 25">
            <a:extLst>
              <a:ext uri="{FF2B5EF4-FFF2-40B4-BE49-F238E27FC236}">
                <a16:creationId xmlns:a16="http://schemas.microsoft.com/office/drawing/2014/main" id="{8651600F-0991-9540-9EFB-0C379F2E04BB}"/>
              </a:ext>
            </a:extLst>
          </p:cNvPr>
          <p:cNvSpPr txBox="1"/>
          <p:nvPr/>
        </p:nvSpPr>
        <p:spPr>
          <a:xfrm>
            <a:off x="8327735" y="548251"/>
            <a:ext cx="1124026" cy="615553"/>
          </a:xfrm>
          <a:prstGeom prst="rect">
            <a:avLst/>
          </a:prstGeom>
          <a:noFill/>
        </p:spPr>
        <p:txBody>
          <a:bodyPr wrap="none" rtlCol="0">
            <a:spAutoFit/>
          </a:bodyPr>
          <a:lstStyle/>
          <a:p>
            <a:pPr algn="ctr"/>
            <a:r>
              <a:rPr lang="es-ES_tradnl" sz="1600">
                <a:solidFill>
                  <a:schemeClr val="accent4"/>
                </a:solidFill>
                <a:latin typeface="Arial" panose="020B0604020202020204" pitchFamily="34" charset="0"/>
                <a:cs typeface="Arial" panose="020B0604020202020204" pitchFamily="34" charset="0"/>
              </a:rPr>
              <a:t>Posgrado</a:t>
            </a:r>
          </a:p>
          <a:p>
            <a:endParaRPr lang="es-ES_tradnl"/>
          </a:p>
        </p:txBody>
      </p:sp>
      <p:sp>
        <p:nvSpPr>
          <p:cNvPr id="27" name="Oval 26">
            <a:extLst>
              <a:ext uri="{FF2B5EF4-FFF2-40B4-BE49-F238E27FC236}">
                <a16:creationId xmlns:a16="http://schemas.microsoft.com/office/drawing/2014/main" id="{9A3532D6-0044-044A-AA7E-0E1FFFD6511B}"/>
              </a:ext>
            </a:extLst>
          </p:cNvPr>
          <p:cNvSpPr/>
          <p:nvPr/>
        </p:nvSpPr>
        <p:spPr>
          <a:xfrm>
            <a:off x="8337202" y="1515610"/>
            <a:ext cx="1218788" cy="1206500"/>
          </a:xfrm>
          <a:prstGeom prst="ellipse">
            <a:avLst/>
          </a:prstGeom>
          <a:solidFill>
            <a:schemeClr val="accent4">
              <a:alpha val="60746"/>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0" name="Oval 29">
            <a:extLst>
              <a:ext uri="{FF2B5EF4-FFF2-40B4-BE49-F238E27FC236}">
                <a16:creationId xmlns:a16="http://schemas.microsoft.com/office/drawing/2014/main" id="{AC1ECC90-7DEE-2C43-930B-34D805CDF0EA}"/>
              </a:ext>
            </a:extLst>
          </p:cNvPr>
          <p:cNvSpPr/>
          <p:nvPr/>
        </p:nvSpPr>
        <p:spPr>
          <a:xfrm>
            <a:off x="2977978" y="2118860"/>
            <a:ext cx="1028158" cy="884010"/>
          </a:xfrm>
          <a:prstGeom prst="ellipse">
            <a:avLst/>
          </a:prstGeom>
          <a:solidFill>
            <a:schemeClr val="accent6">
              <a:alpha val="51375"/>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36" name="Picture 35" descr="Logo, company name&#10;&#10;Description automatically generated">
            <a:extLst>
              <a:ext uri="{FF2B5EF4-FFF2-40B4-BE49-F238E27FC236}">
                <a16:creationId xmlns:a16="http://schemas.microsoft.com/office/drawing/2014/main" id="{644FB9CC-C64E-E94D-9D23-37127B6CB398}"/>
              </a:ext>
            </a:extLst>
          </p:cNvPr>
          <p:cNvPicPr>
            <a:picLocks noChangeAspect="1"/>
          </p:cNvPicPr>
          <p:nvPr/>
        </p:nvPicPr>
        <p:blipFill>
          <a:blip r:embed="rId5"/>
          <a:stretch>
            <a:fillRect/>
          </a:stretch>
        </p:blipFill>
        <p:spPr>
          <a:xfrm>
            <a:off x="256641" y="8424"/>
            <a:ext cx="860362" cy="1393493"/>
          </a:xfrm>
          <a:prstGeom prst="rect">
            <a:avLst/>
          </a:prstGeom>
        </p:spPr>
      </p:pic>
      <p:sp>
        <p:nvSpPr>
          <p:cNvPr id="2" name="TextBox 1">
            <a:extLst>
              <a:ext uri="{FF2B5EF4-FFF2-40B4-BE49-F238E27FC236}">
                <a16:creationId xmlns:a16="http://schemas.microsoft.com/office/drawing/2014/main" id="{14FC0A66-0092-A04A-88CE-078F292C4A89}"/>
              </a:ext>
            </a:extLst>
          </p:cNvPr>
          <p:cNvSpPr txBox="1"/>
          <p:nvPr/>
        </p:nvSpPr>
        <p:spPr>
          <a:xfrm>
            <a:off x="10738377" y="5458610"/>
            <a:ext cx="1175322" cy="461665"/>
          </a:xfrm>
          <a:prstGeom prst="rect">
            <a:avLst/>
          </a:prstGeom>
          <a:noFill/>
        </p:spPr>
        <p:txBody>
          <a:bodyPr wrap="none" rtlCol="0">
            <a:spAutoFit/>
          </a:bodyPr>
          <a:lstStyle/>
          <a:p>
            <a:r>
              <a:rPr lang="es-ES_tradnl" sz="2400">
                <a:solidFill>
                  <a:schemeClr val="accent1">
                    <a:lumMod val="20000"/>
                    <a:lumOff val="80000"/>
                  </a:schemeClr>
                </a:solidFill>
                <a:latin typeface="Arial" panose="020B0604020202020204" pitchFamily="34" charset="0"/>
                <a:cs typeface="Arial" panose="020B0604020202020204" pitchFamily="34" charset="0"/>
              </a:rPr>
              <a:t>IPICYT</a:t>
            </a:r>
            <a:endParaRPr lang="es-ES_tradnl">
              <a:solidFill>
                <a:schemeClr val="accent1">
                  <a:lumMod val="20000"/>
                  <a:lumOff val="80000"/>
                </a:schemeClr>
              </a:solidFill>
              <a:latin typeface="Arial" panose="020B0604020202020204" pitchFamily="34" charset="0"/>
              <a:cs typeface="Arial" panose="020B0604020202020204" pitchFamily="34" charset="0"/>
            </a:endParaRPr>
          </a:p>
        </p:txBody>
      </p:sp>
      <p:sp>
        <p:nvSpPr>
          <p:cNvPr id="28" name="Oval 27">
            <a:extLst>
              <a:ext uri="{FF2B5EF4-FFF2-40B4-BE49-F238E27FC236}">
                <a16:creationId xmlns:a16="http://schemas.microsoft.com/office/drawing/2014/main" id="{869BC94F-E910-1843-BE0E-80EB8D5613E8}"/>
              </a:ext>
            </a:extLst>
          </p:cNvPr>
          <p:cNvSpPr/>
          <p:nvPr/>
        </p:nvSpPr>
        <p:spPr>
          <a:xfrm>
            <a:off x="4676346" y="2722110"/>
            <a:ext cx="1164842" cy="1105929"/>
          </a:xfrm>
          <a:prstGeom prst="ellipse">
            <a:avLst/>
          </a:prstGeom>
          <a:solidFill>
            <a:srgbClr val="00B0F0">
              <a:alpha val="54000"/>
            </a:srgb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1" name="TextBox 30">
            <a:extLst>
              <a:ext uri="{FF2B5EF4-FFF2-40B4-BE49-F238E27FC236}">
                <a16:creationId xmlns:a16="http://schemas.microsoft.com/office/drawing/2014/main" id="{DC667D2A-B888-7E47-9BA1-9E03685BF4E4}"/>
              </a:ext>
            </a:extLst>
          </p:cNvPr>
          <p:cNvSpPr txBox="1"/>
          <p:nvPr/>
        </p:nvSpPr>
        <p:spPr>
          <a:xfrm>
            <a:off x="4516737" y="838268"/>
            <a:ext cx="1311578" cy="338554"/>
          </a:xfrm>
          <a:prstGeom prst="rect">
            <a:avLst/>
          </a:prstGeom>
          <a:noFill/>
        </p:spPr>
        <p:txBody>
          <a:bodyPr wrap="none" rtlCol="0">
            <a:spAutoFit/>
          </a:bodyPr>
          <a:lstStyle/>
          <a:p>
            <a:r>
              <a:rPr lang="es-ES_tradnl" sz="1600">
                <a:solidFill>
                  <a:srgbClr val="08A3B6"/>
                </a:solidFill>
                <a:latin typeface="Arial" panose="020B0604020202020204" pitchFamily="34" charset="0"/>
                <a:cs typeface="Arial" panose="020B0604020202020204" pitchFamily="34" charset="0"/>
              </a:rPr>
              <a:t>Geociencias</a:t>
            </a:r>
            <a:endParaRPr lang="es-ES_tradnl" sz="2000">
              <a:solidFill>
                <a:srgbClr val="08A3B6"/>
              </a:solidFill>
              <a:latin typeface="Arial" panose="020B0604020202020204" pitchFamily="34" charset="0"/>
              <a:cs typeface="Arial" panose="020B0604020202020204" pitchFamily="34" charset="0"/>
            </a:endParaRPr>
          </a:p>
        </p:txBody>
      </p:sp>
      <p:pic>
        <p:nvPicPr>
          <p:cNvPr id="24" name="Picture 23" descr="A picture containing text&#10;&#10;Description automatically generated">
            <a:extLst>
              <a:ext uri="{FF2B5EF4-FFF2-40B4-BE49-F238E27FC236}">
                <a16:creationId xmlns:a16="http://schemas.microsoft.com/office/drawing/2014/main" id="{C68F90E7-24D2-F849-9C10-B15A789FCD62}"/>
              </a:ext>
            </a:extLst>
          </p:cNvPr>
          <p:cNvPicPr>
            <a:picLocks noChangeAspect="1"/>
          </p:cNvPicPr>
          <p:nvPr/>
        </p:nvPicPr>
        <p:blipFill>
          <a:blip r:embed="rId6"/>
          <a:stretch>
            <a:fillRect/>
          </a:stretch>
        </p:blipFill>
        <p:spPr>
          <a:xfrm>
            <a:off x="11517329" y="6226659"/>
            <a:ext cx="545463" cy="584775"/>
          </a:xfrm>
          <a:prstGeom prst="rect">
            <a:avLst/>
          </a:prstGeom>
        </p:spPr>
      </p:pic>
    </p:spTree>
    <p:extLst>
      <p:ext uri="{BB962C8B-B14F-4D97-AF65-F5344CB8AC3E}">
        <p14:creationId xmlns:p14="http://schemas.microsoft.com/office/powerpoint/2010/main" val="12703588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8D70B79-528E-4B47-BDD5-52C37201E413}"/>
              </a:ext>
            </a:extLst>
          </p:cNvPr>
          <p:cNvSpPr/>
          <p:nvPr/>
        </p:nvSpPr>
        <p:spPr>
          <a:xfrm>
            <a:off x="0" y="5943601"/>
            <a:ext cx="12192000" cy="914400"/>
          </a:xfrm>
          <a:prstGeom prst="rect">
            <a:avLst/>
          </a:prstGeom>
          <a:solidFill>
            <a:srgbClr val="F04F21"/>
          </a:solidFill>
          <a:ln>
            <a:solidFill>
              <a:srgbClr val="F04F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E40E033C-10C4-8445-93D0-20930579BD67}"/>
              </a:ext>
            </a:extLst>
          </p:cNvPr>
          <p:cNvGrpSpPr/>
          <p:nvPr/>
        </p:nvGrpSpPr>
        <p:grpSpPr>
          <a:xfrm>
            <a:off x="4270914" y="1704300"/>
            <a:ext cx="4668370" cy="4225688"/>
            <a:chOff x="1268407" y="754038"/>
            <a:chExt cx="5282518" cy="4609532"/>
          </a:xfrm>
        </p:grpSpPr>
        <p:pic>
          <p:nvPicPr>
            <p:cNvPr id="3" name="Picture 2" descr="Logo, company name&#10;&#10;Description automatically generated">
              <a:extLst>
                <a:ext uri="{FF2B5EF4-FFF2-40B4-BE49-F238E27FC236}">
                  <a16:creationId xmlns:a16="http://schemas.microsoft.com/office/drawing/2014/main" id="{623ACA6C-B4B0-FB40-A109-E44886295EB3}"/>
                </a:ext>
              </a:extLst>
            </p:cNvPr>
            <p:cNvPicPr>
              <a:picLocks noChangeAspect="1"/>
            </p:cNvPicPr>
            <p:nvPr/>
          </p:nvPicPr>
          <p:blipFill>
            <a:blip r:embed="rId2"/>
            <a:stretch>
              <a:fillRect/>
            </a:stretch>
          </p:blipFill>
          <p:spPr>
            <a:xfrm>
              <a:off x="1268407" y="754038"/>
              <a:ext cx="5008394" cy="4285397"/>
            </a:xfrm>
            <a:prstGeom prst="rect">
              <a:avLst/>
            </a:prstGeom>
          </p:spPr>
        </p:pic>
        <p:sp>
          <p:nvSpPr>
            <p:cNvPr id="8" name="TextBox 7">
              <a:extLst>
                <a:ext uri="{FF2B5EF4-FFF2-40B4-BE49-F238E27FC236}">
                  <a16:creationId xmlns:a16="http://schemas.microsoft.com/office/drawing/2014/main" id="{FAD05DE7-763F-214B-9988-D678376A0695}"/>
                </a:ext>
              </a:extLst>
            </p:cNvPr>
            <p:cNvSpPr txBox="1"/>
            <p:nvPr/>
          </p:nvSpPr>
          <p:spPr>
            <a:xfrm>
              <a:off x="3302758" y="2896736"/>
              <a:ext cx="3248167" cy="2466834"/>
            </a:xfrm>
            <a:prstGeom prst="rect">
              <a:avLst/>
            </a:prstGeom>
            <a:solidFill>
              <a:schemeClr val="bg1"/>
            </a:solidFill>
            <a:ln>
              <a:solidFill>
                <a:schemeClr val="bg1"/>
              </a:solidFill>
            </a:ln>
          </p:spPr>
          <p:txBody>
            <a:bodyPr wrap="square" rtlCol="0">
              <a:spAutoFit/>
            </a:bodyPr>
            <a:lstStyle/>
            <a:p>
              <a:endParaRPr lang="es-ES_tradnl" dirty="0"/>
            </a:p>
          </p:txBody>
        </p:sp>
        <p:sp>
          <p:nvSpPr>
            <p:cNvPr id="9" name="TextBox 8">
              <a:extLst>
                <a:ext uri="{FF2B5EF4-FFF2-40B4-BE49-F238E27FC236}">
                  <a16:creationId xmlns:a16="http://schemas.microsoft.com/office/drawing/2014/main" id="{5B386158-09BD-5747-B6D6-F9645F7235AA}"/>
                </a:ext>
              </a:extLst>
            </p:cNvPr>
            <p:cNvSpPr txBox="1"/>
            <p:nvPr/>
          </p:nvSpPr>
          <p:spPr>
            <a:xfrm>
              <a:off x="3484779" y="2896736"/>
              <a:ext cx="2884123" cy="2123658"/>
            </a:xfrm>
            <a:prstGeom prst="rect">
              <a:avLst/>
            </a:prstGeom>
            <a:noFill/>
          </p:spPr>
          <p:txBody>
            <a:bodyPr wrap="none" rtlCol="0">
              <a:spAutoFit/>
            </a:bodyPr>
            <a:lstStyle/>
            <a:p>
              <a:r>
                <a:rPr lang="en-US" sz="4400" dirty="0">
                  <a:solidFill>
                    <a:srgbClr val="F37F22"/>
                  </a:solidFill>
                  <a:latin typeface="Arial" panose="020B0604020202020204" pitchFamily="34" charset="0"/>
                  <a:cs typeface="Arial" panose="020B0604020202020204" pitchFamily="34" charset="0"/>
                </a:rPr>
                <a:t>Youth</a:t>
              </a:r>
            </a:p>
            <a:p>
              <a:r>
                <a:rPr lang="en-US" sz="4400" dirty="0">
                  <a:solidFill>
                    <a:srgbClr val="F37F22"/>
                  </a:solidFill>
                  <a:latin typeface="Arial" panose="020B0604020202020204" pitchFamily="34" charset="0"/>
                  <a:cs typeface="Arial" panose="020B0604020202020204" pitchFamily="34" charset="0"/>
                </a:rPr>
                <a:t>Innovation</a:t>
              </a:r>
            </a:p>
            <a:p>
              <a:r>
                <a:rPr lang="en-US" sz="4400" dirty="0">
                  <a:solidFill>
                    <a:srgbClr val="F37F22"/>
                  </a:solidFill>
                  <a:latin typeface="Arial" panose="020B0604020202020204" pitchFamily="34" charset="0"/>
                  <a:cs typeface="Arial" panose="020B0604020202020204" pitchFamily="34" charset="0"/>
                </a:rPr>
                <a:t>Laboratory</a:t>
              </a:r>
            </a:p>
          </p:txBody>
        </p:sp>
      </p:grpSp>
      <p:sp>
        <p:nvSpPr>
          <p:cNvPr id="15" name="Title 14">
            <a:extLst>
              <a:ext uri="{FF2B5EF4-FFF2-40B4-BE49-F238E27FC236}">
                <a16:creationId xmlns:a16="http://schemas.microsoft.com/office/drawing/2014/main" id="{733255C6-F866-814D-96A8-DAD96AAA50FE}"/>
              </a:ext>
            </a:extLst>
          </p:cNvPr>
          <p:cNvSpPr>
            <a:spLocks noGrp="1"/>
          </p:cNvSpPr>
          <p:nvPr>
            <p:ph type="title"/>
          </p:nvPr>
        </p:nvSpPr>
        <p:spPr>
          <a:xfrm>
            <a:off x="1738952" y="293116"/>
            <a:ext cx="10052713" cy="1325563"/>
          </a:xfrm>
        </p:spPr>
        <p:txBody>
          <a:bodyPr/>
          <a:lstStyle/>
          <a:p>
            <a:r>
              <a:rPr lang="es-ES_tradnl" dirty="0">
                <a:solidFill>
                  <a:srgbClr val="D12127"/>
                </a:solidFill>
                <a:latin typeface="Segoe Print" panose="02000800000000000000" pitchFamily="2" charset="0"/>
              </a:rPr>
              <a:t>Nuestro Laboratorio @ IPICYT</a:t>
            </a:r>
          </a:p>
        </p:txBody>
      </p:sp>
      <p:pic>
        <p:nvPicPr>
          <p:cNvPr id="10" name="Picture 9" descr="A picture containing graphical user interface&#10;&#10;Description automatically generated">
            <a:extLst>
              <a:ext uri="{FF2B5EF4-FFF2-40B4-BE49-F238E27FC236}">
                <a16:creationId xmlns:a16="http://schemas.microsoft.com/office/drawing/2014/main" id="{DAEDB63D-68B9-AF4C-8C1A-C7DF9BD293D7}"/>
              </a:ext>
            </a:extLst>
          </p:cNvPr>
          <p:cNvPicPr>
            <a:picLocks noChangeAspect="1"/>
          </p:cNvPicPr>
          <p:nvPr/>
        </p:nvPicPr>
        <p:blipFill>
          <a:blip r:embed="rId3"/>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3161661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text&#10;&#10;Description automatically generated">
            <a:extLst>
              <a:ext uri="{FF2B5EF4-FFF2-40B4-BE49-F238E27FC236}">
                <a16:creationId xmlns:a16="http://schemas.microsoft.com/office/drawing/2014/main" id="{226F2117-CDC1-DF44-B058-46CB7C15AF58}"/>
              </a:ext>
            </a:extLst>
          </p:cNvPr>
          <p:cNvPicPr>
            <a:picLocks noChangeAspect="1"/>
          </p:cNvPicPr>
          <p:nvPr/>
        </p:nvPicPr>
        <p:blipFill>
          <a:blip r:embed="rId2"/>
          <a:stretch>
            <a:fillRect/>
          </a:stretch>
        </p:blipFill>
        <p:spPr>
          <a:xfrm>
            <a:off x="202176" y="6029221"/>
            <a:ext cx="2644263" cy="743159"/>
          </a:xfrm>
          <a:prstGeom prst="rect">
            <a:avLst/>
          </a:prstGeom>
        </p:spPr>
      </p:pic>
      <p:sp>
        <p:nvSpPr>
          <p:cNvPr id="18" name="Title 17">
            <a:extLst>
              <a:ext uri="{FF2B5EF4-FFF2-40B4-BE49-F238E27FC236}">
                <a16:creationId xmlns:a16="http://schemas.microsoft.com/office/drawing/2014/main" id="{B5F68E19-B02C-5047-9373-39CED5BC1490}"/>
              </a:ext>
            </a:extLst>
          </p:cNvPr>
          <p:cNvSpPr>
            <a:spLocks noGrp="1"/>
          </p:cNvSpPr>
          <p:nvPr>
            <p:ph type="title"/>
          </p:nvPr>
        </p:nvSpPr>
        <p:spPr>
          <a:xfrm>
            <a:off x="618217" y="82679"/>
            <a:ext cx="5562600" cy="1325563"/>
          </a:xfrm>
        </p:spPr>
        <p:txBody>
          <a:bodyPr>
            <a:normAutofit/>
          </a:bodyPr>
          <a:lstStyle/>
          <a:p>
            <a:r>
              <a:rPr lang="es-ES_tradnl" sz="5400" dirty="0">
                <a:solidFill>
                  <a:srgbClr val="ED007E"/>
                </a:solidFill>
                <a:latin typeface="Segoe Print" panose="02000800000000000000" pitchFamily="2" charset="0"/>
              </a:rPr>
              <a:t>Redes Sociales</a:t>
            </a:r>
          </a:p>
        </p:txBody>
      </p:sp>
      <p:pic>
        <p:nvPicPr>
          <p:cNvPr id="3" name="Picture 2" descr="Graphical user interface, text, application&#10;&#10;Description automatically generated">
            <a:extLst>
              <a:ext uri="{FF2B5EF4-FFF2-40B4-BE49-F238E27FC236}">
                <a16:creationId xmlns:a16="http://schemas.microsoft.com/office/drawing/2014/main" id="{C57436DB-4D8F-C04B-91D4-ED8DDC4BF504}"/>
              </a:ext>
            </a:extLst>
          </p:cNvPr>
          <p:cNvPicPr>
            <a:picLocks noChangeAspect="1"/>
          </p:cNvPicPr>
          <p:nvPr/>
        </p:nvPicPr>
        <p:blipFill>
          <a:blip r:embed="rId3"/>
          <a:stretch>
            <a:fillRect/>
          </a:stretch>
        </p:blipFill>
        <p:spPr>
          <a:xfrm>
            <a:off x="283957" y="2223265"/>
            <a:ext cx="6622782" cy="4684407"/>
          </a:xfrm>
          <a:prstGeom prst="rect">
            <a:avLst/>
          </a:prstGeom>
        </p:spPr>
      </p:pic>
      <p:pic>
        <p:nvPicPr>
          <p:cNvPr id="7" name="Picture 6">
            <a:extLst>
              <a:ext uri="{FF2B5EF4-FFF2-40B4-BE49-F238E27FC236}">
                <a16:creationId xmlns:a16="http://schemas.microsoft.com/office/drawing/2014/main" id="{5BED8A83-E2E4-5246-B5E0-52422453BEFF}"/>
              </a:ext>
            </a:extLst>
          </p:cNvPr>
          <p:cNvPicPr>
            <a:picLocks noChangeAspect="1"/>
          </p:cNvPicPr>
          <p:nvPr/>
        </p:nvPicPr>
        <p:blipFill>
          <a:blip r:embed="rId4"/>
          <a:stretch>
            <a:fillRect/>
          </a:stretch>
        </p:blipFill>
        <p:spPr>
          <a:xfrm>
            <a:off x="7217615" y="0"/>
            <a:ext cx="4772209" cy="6907672"/>
          </a:xfrm>
          <a:prstGeom prst="rect">
            <a:avLst/>
          </a:prstGeom>
        </p:spPr>
      </p:pic>
      <p:sp>
        <p:nvSpPr>
          <p:cNvPr id="8" name="TextBox 7">
            <a:extLst>
              <a:ext uri="{FF2B5EF4-FFF2-40B4-BE49-F238E27FC236}">
                <a16:creationId xmlns:a16="http://schemas.microsoft.com/office/drawing/2014/main" id="{613FBCDF-994E-5A46-9FC6-8A02F6FB8616}"/>
              </a:ext>
            </a:extLst>
          </p:cNvPr>
          <p:cNvSpPr txBox="1"/>
          <p:nvPr/>
        </p:nvSpPr>
        <p:spPr>
          <a:xfrm>
            <a:off x="2057044" y="1196334"/>
            <a:ext cx="3078087" cy="1477328"/>
          </a:xfrm>
          <a:prstGeom prst="rect">
            <a:avLst/>
          </a:prstGeom>
          <a:noFill/>
        </p:spPr>
        <p:txBody>
          <a:bodyPr wrap="none" rtlCol="0">
            <a:spAutoFit/>
          </a:bodyPr>
          <a:lstStyle/>
          <a:p>
            <a:r>
              <a:rPr lang="en-US" dirty="0">
                <a:solidFill>
                  <a:srgbClr val="11ADE5"/>
                </a:solidFill>
                <a:latin typeface="Segoe Print" panose="02000800000000000000" pitchFamily="2" charset="0"/>
              </a:rPr>
              <a:t>@juventud_al_dia_</a:t>
            </a:r>
          </a:p>
          <a:p>
            <a:r>
              <a:rPr lang="en-US" dirty="0">
                <a:solidFill>
                  <a:srgbClr val="11ADE5"/>
                </a:solidFill>
                <a:latin typeface="Segoe Print" panose="02000800000000000000" pitchFamily="2" charset="0"/>
              </a:rPr>
              <a:t>@dia_juventud</a:t>
            </a:r>
          </a:p>
          <a:p>
            <a:r>
              <a:rPr lang="en-US" dirty="0">
                <a:solidFill>
                  <a:srgbClr val="11ADE5"/>
                </a:solidFill>
                <a:latin typeface="Segoe Print" panose="02000800000000000000" pitchFamily="2" charset="0"/>
              </a:rPr>
              <a:t>@Juventud.Al.DIA.IPICYT</a:t>
            </a:r>
          </a:p>
          <a:p>
            <a:endParaRPr lang="en-US" dirty="0">
              <a:solidFill>
                <a:srgbClr val="11ADE5"/>
              </a:solidFill>
              <a:latin typeface="Segoe Print" panose="02000800000000000000" pitchFamily="2" charset="0"/>
            </a:endParaRPr>
          </a:p>
          <a:p>
            <a:endParaRPr lang="en-US" dirty="0"/>
          </a:p>
        </p:txBody>
      </p:sp>
      <p:pic>
        <p:nvPicPr>
          <p:cNvPr id="10" name="Picture 9" descr="Logo&#10;&#10;Description automatically generated">
            <a:extLst>
              <a:ext uri="{FF2B5EF4-FFF2-40B4-BE49-F238E27FC236}">
                <a16:creationId xmlns:a16="http://schemas.microsoft.com/office/drawing/2014/main" id="{6AAD22CB-0C43-0E4C-9FAA-37E5ECC57EEC}"/>
              </a:ext>
            </a:extLst>
          </p:cNvPr>
          <p:cNvPicPr>
            <a:picLocks noChangeAspect="1"/>
          </p:cNvPicPr>
          <p:nvPr/>
        </p:nvPicPr>
        <p:blipFill>
          <a:blip r:embed="rId5"/>
          <a:stretch>
            <a:fillRect/>
          </a:stretch>
        </p:blipFill>
        <p:spPr>
          <a:xfrm>
            <a:off x="1417826" y="1400435"/>
            <a:ext cx="546647" cy="546647"/>
          </a:xfrm>
          <a:prstGeom prst="rect">
            <a:avLst/>
          </a:prstGeom>
        </p:spPr>
      </p:pic>
      <p:pic>
        <p:nvPicPr>
          <p:cNvPr id="12" name="Picture 11" descr="Icon&#10;&#10;Description automatically generated">
            <a:extLst>
              <a:ext uri="{FF2B5EF4-FFF2-40B4-BE49-F238E27FC236}">
                <a16:creationId xmlns:a16="http://schemas.microsoft.com/office/drawing/2014/main" id="{DA8C8592-4FCA-D043-BCEF-87368C7A9A99}"/>
              </a:ext>
            </a:extLst>
          </p:cNvPr>
          <p:cNvPicPr>
            <a:picLocks noChangeAspect="1"/>
          </p:cNvPicPr>
          <p:nvPr/>
        </p:nvPicPr>
        <p:blipFill>
          <a:blip r:embed="rId6"/>
          <a:stretch>
            <a:fillRect/>
          </a:stretch>
        </p:blipFill>
        <p:spPr>
          <a:xfrm>
            <a:off x="1504502" y="1823855"/>
            <a:ext cx="340817" cy="337339"/>
          </a:xfrm>
          <a:prstGeom prst="rect">
            <a:avLst/>
          </a:prstGeom>
        </p:spPr>
      </p:pic>
      <p:pic>
        <p:nvPicPr>
          <p:cNvPr id="16" name="Picture 15" descr="Icon&#10;&#10;Description automatically generated">
            <a:extLst>
              <a:ext uri="{FF2B5EF4-FFF2-40B4-BE49-F238E27FC236}">
                <a16:creationId xmlns:a16="http://schemas.microsoft.com/office/drawing/2014/main" id="{C9236C7D-7A0E-C442-8422-2DA0CB94CC4F}"/>
              </a:ext>
            </a:extLst>
          </p:cNvPr>
          <p:cNvPicPr>
            <a:picLocks noChangeAspect="1"/>
          </p:cNvPicPr>
          <p:nvPr/>
        </p:nvPicPr>
        <p:blipFill>
          <a:blip r:embed="rId7">
            <a:duotone>
              <a:schemeClr val="accent5">
                <a:shade val="45000"/>
                <a:satMod val="135000"/>
              </a:schemeClr>
              <a:prstClr val="white"/>
            </a:duotone>
          </a:blip>
          <a:stretch>
            <a:fillRect/>
          </a:stretch>
        </p:blipFill>
        <p:spPr>
          <a:xfrm>
            <a:off x="1504502" y="1186669"/>
            <a:ext cx="340818" cy="340818"/>
          </a:xfrm>
          <a:prstGeom prst="rect">
            <a:avLst/>
          </a:prstGeom>
        </p:spPr>
      </p:pic>
      <p:pic>
        <p:nvPicPr>
          <p:cNvPr id="4" name="Picture 3" descr="Graphical user interface, website&#10;&#10;Description automatically generated">
            <a:extLst>
              <a:ext uri="{FF2B5EF4-FFF2-40B4-BE49-F238E27FC236}">
                <a16:creationId xmlns:a16="http://schemas.microsoft.com/office/drawing/2014/main" id="{544B945E-EA64-A547-985A-25AC40BFC74A}"/>
              </a:ext>
            </a:extLst>
          </p:cNvPr>
          <p:cNvPicPr>
            <a:picLocks noChangeAspect="1"/>
          </p:cNvPicPr>
          <p:nvPr/>
        </p:nvPicPr>
        <p:blipFill>
          <a:blip r:embed="rId8"/>
          <a:stretch>
            <a:fillRect/>
          </a:stretch>
        </p:blipFill>
        <p:spPr>
          <a:xfrm>
            <a:off x="2433918" y="2133619"/>
            <a:ext cx="4472821" cy="4778208"/>
          </a:xfrm>
          <a:prstGeom prst="rect">
            <a:avLst/>
          </a:prstGeom>
        </p:spPr>
      </p:pic>
    </p:spTree>
    <p:extLst>
      <p:ext uri="{BB962C8B-B14F-4D97-AF65-F5344CB8AC3E}">
        <p14:creationId xmlns:p14="http://schemas.microsoft.com/office/powerpoint/2010/main" val="6975262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D1590494-5E42-5345-9FA4-30CBE63B2012}"/>
              </a:ext>
            </a:extLst>
          </p:cNvPr>
          <p:cNvSpPr>
            <a:spLocks noGrp="1"/>
          </p:cNvSpPr>
          <p:nvPr>
            <p:ph type="title"/>
          </p:nvPr>
        </p:nvSpPr>
        <p:spPr>
          <a:xfrm>
            <a:off x="558800" y="83251"/>
            <a:ext cx="10515600" cy="1325563"/>
          </a:xfrm>
        </p:spPr>
        <p:txBody>
          <a:bodyPr/>
          <a:lstStyle/>
          <a:p>
            <a:pPr algn="ctr"/>
            <a:r>
              <a:rPr lang="es-ES_tradnl" dirty="0">
                <a:solidFill>
                  <a:srgbClr val="ED007E"/>
                </a:solidFill>
                <a:latin typeface="Segoe Print" panose="02000800000000000000" pitchFamily="2" charset="0"/>
              </a:rPr>
              <a:t>Página de Web</a:t>
            </a:r>
            <a:endParaRPr lang="es-ES_tradnl" dirty="0"/>
          </a:p>
        </p:txBody>
      </p:sp>
      <p:pic>
        <p:nvPicPr>
          <p:cNvPr id="21" name="Picture 20">
            <a:extLst>
              <a:ext uri="{FF2B5EF4-FFF2-40B4-BE49-F238E27FC236}">
                <a16:creationId xmlns:a16="http://schemas.microsoft.com/office/drawing/2014/main" id="{8D4CF3F6-C4EA-6740-8A86-126672DD9662}"/>
              </a:ext>
            </a:extLst>
          </p:cNvPr>
          <p:cNvPicPr>
            <a:picLocks noChangeAspect="1"/>
          </p:cNvPicPr>
          <p:nvPr/>
        </p:nvPicPr>
        <p:blipFill>
          <a:blip r:embed="rId2"/>
          <a:stretch>
            <a:fillRect/>
          </a:stretch>
        </p:blipFill>
        <p:spPr>
          <a:xfrm>
            <a:off x="279400" y="1408814"/>
            <a:ext cx="10795000" cy="5449186"/>
          </a:xfrm>
          <a:prstGeom prst="rect">
            <a:avLst/>
          </a:prstGeom>
        </p:spPr>
      </p:pic>
      <p:sp>
        <p:nvSpPr>
          <p:cNvPr id="22" name="Rectangle 21">
            <a:extLst>
              <a:ext uri="{FF2B5EF4-FFF2-40B4-BE49-F238E27FC236}">
                <a16:creationId xmlns:a16="http://schemas.microsoft.com/office/drawing/2014/main" id="{8158ADBC-3041-C440-87E3-062D668C752F}"/>
              </a:ext>
            </a:extLst>
          </p:cNvPr>
          <p:cNvSpPr/>
          <p:nvPr/>
        </p:nvSpPr>
        <p:spPr>
          <a:xfrm>
            <a:off x="6385373" y="6190734"/>
            <a:ext cx="5501827" cy="369332"/>
          </a:xfrm>
          <a:prstGeom prst="rect">
            <a:avLst/>
          </a:prstGeom>
        </p:spPr>
        <p:txBody>
          <a:bodyPr wrap="none">
            <a:spAutoFit/>
          </a:bodyPr>
          <a:lstStyle/>
          <a:p>
            <a:r>
              <a:rPr lang="es-ES_tradnl" dirty="0">
                <a:solidFill>
                  <a:srgbClr val="11ADE5"/>
                </a:solidFill>
                <a:latin typeface="Segoe Print" panose="02000800000000000000" pitchFamily="2" charset="0"/>
              </a:rPr>
              <a:t>http://youilab.ipicyt.edu.mx/juventud-al-día</a:t>
            </a:r>
            <a:r>
              <a:rPr lang="es-ES_tradnl" dirty="0"/>
              <a:t>/</a:t>
            </a:r>
          </a:p>
        </p:txBody>
      </p:sp>
    </p:spTree>
    <p:extLst>
      <p:ext uri="{BB962C8B-B14F-4D97-AF65-F5344CB8AC3E}">
        <p14:creationId xmlns:p14="http://schemas.microsoft.com/office/powerpoint/2010/main" val="13109039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8D70B79-528E-4B47-BDD5-52C37201E413}"/>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itle 17">
            <a:extLst>
              <a:ext uri="{FF2B5EF4-FFF2-40B4-BE49-F238E27FC236}">
                <a16:creationId xmlns:a16="http://schemas.microsoft.com/office/drawing/2014/main" id="{B5F68E19-B02C-5047-9373-39CED5BC1490}"/>
              </a:ext>
            </a:extLst>
          </p:cNvPr>
          <p:cNvSpPr>
            <a:spLocks noGrp="1"/>
          </p:cNvSpPr>
          <p:nvPr>
            <p:ph type="title"/>
          </p:nvPr>
        </p:nvSpPr>
        <p:spPr>
          <a:xfrm>
            <a:off x="701723" y="238045"/>
            <a:ext cx="10515600" cy="1325563"/>
          </a:xfrm>
        </p:spPr>
        <p:txBody>
          <a:bodyPr>
            <a:normAutofit/>
          </a:bodyPr>
          <a:lstStyle/>
          <a:p>
            <a:r>
              <a:rPr lang="es-ES_tradnl" sz="5400" dirty="0">
                <a:solidFill>
                  <a:srgbClr val="ED007E"/>
                </a:solidFill>
                <a:latin typeface="Segoe Print" panose="02000800000000000000" pitchFamily="2" charset="0"/>
              </a:rPr>
              <a:t>Contenido de la Plática</a:t>
            </a:r>
          </a:p>
        </p:txBody>
      </p:sp>
      <p:sp>
        <p:nvSpPr>
          <p:cNvPr id="3" name="Content Placeholder 2">
            <a:extLst>
              <a:ext uri="{FF2B5EF4-FFF2-40B4-BE49-F238E27FC236}">
                <a16:creationId xmlns:a16="http://schemas.microsoft.com/office/drawing/2014/main" id="{542AC799-F068-5949-9F07-66EEBEA6A00B}"/>
              </a:ext>
            </a:extLst>
          </p:cNvPr>
          <p:cNvSpPr>
            <a:spLocks noGrp="1"/>
          </p:cNvSpPr>
          <p:nvPr>
            <p:ph idx="1"/>
          </p:nvPr>
        </p:nvSpPr>
        <p:spPr>
          <a:xfrm>
            <a:off x="572165" y="1677883"/>
            <a:ext cx="11047669" cy="4351338"/>
          </a:xfrm>
        </p:spPr>
        <p:txBody>
          <a:bodyPr>
            <a:normAutofit/>
          </a:bodyPr>
          <a:lstStyle/>
          <a:p>
            <a:r>
              <a:rPr lang="es-ES_tradnl" sz="3200" dirty="0">
                <a:solidFill>
                  <a:srgbClr val="ED007E"/>
                </a:solidFill>
                <a:latin typeface="Segoe Print" panose="02000800000000000000" pitchFamily="2" charset="0"/>
              </a:rPr>
              <a:t>¿Qué es la Inteligencia Artificial?</a:t>
            </a:r>
          </a:p>
          <a:p>
            <a:r>
              <a:rPr lang="es-ES_tradnl" sz="3200" dirty="0">
                <a:solidFill>
                  <a:srgbClr val="11ADE5"/>
                </a:solidFill>
                <a:latin typeface="Segoe Print" panose="02000800000000000000" pitchFamily="2" charset="0"/>
              </a:rPr>
              <a:t>Aplicaciones de la Inteligencia Artificial.</a:t>
            </a:r>
          </a:p>
          <a:p>
            <a:r>
              <a:rPr lang="es-ES_tradnl" sz="3200" dirty="0">
                <a:solidFill>
                  <a:srgbClr val="11ADE5"/>
                </a:solidFill>
                <a:latin typeface="Segoe Print" panose="02000800000000000000" pitchFamily="2" charset="0"/>
              </a:rPr>
              <a:t>¿Qué es el Aprendizaje de Máquina?</a:t>
            </a:r>
          </a:p>
          <a:p>
            <a:r>
              <a:rPr lang="es-ES_tradnl" sz="3200" dirty="0">
                <a:solidFill>
                  <a:srgbClr val="11ADE5"/>
                </a:solidFill>
                <a:latin typeface="Segoe Print" panose="02000800000000000000" pitchFamily="2" charset="0"/>
              </a:rPr>
              <a:t>¿Qué es el Aprendizaje Profundo?</a:t>
            </a:r>
          </a:p>
          <a:p>
            <a:r>
              <a:rPr lang="es-ES_tradnl" sz="3200" dirty="0">
                <a:solidFill>
                  <a:srgbClr val="11ADE5"/>
                </a:solidFill>
                <a:latin typeface="Segoe Print" panose="02000800000000000000" pitchFamily="2" charset="0"/>
              </a:rPr>
              <a:t>¿Qué puedo hacer para aprender más sobre la Inteligencia Artificial?</a:t>
            </a:r>
          </a:p>
        </p:txBody>
      </p:sp>
      <p:pic>
        <p:nvPicPr>
          <p:cNvPr id="9" name="Picture 8" descr="A picture containing text&#10;&#10;Description automatically generated">
            <a:extLst>
              <a:ext uri="{FF2B5EF4-FFF2-40B4-BE49-F238E27FC236}">
                <a16:creationId xmlns:a16="http://schemas.microsoft.com/office/drawing/2014/main" id="{83D96BE1-EAA1-574F-80B3-5206CDD27BAF}"/>
              </a:ext>
            </a:extLst>
          </p:cNvPr>
          <p:cNvPicPr>
            <a:picLocks noChangeAspect="1"/>
          </p:cNvPicPr>
          <p:nvPr/>
        </p:nvPicPr>
        <p:blipFill>
          <a:blip r:embed="rId2"/>
          <a:stretch>
            <a:fillRect/>
          </a:stretch>
        </p:blipFill>
        <p:spPr>
          <a:xfrm>
            <a:off x="11191487" y="5984543"/>
            <a:ext cx="852929" cy="914401"/>
          </a:xfrm>
          <a:prstGeom prst="rect">
            <a:avLst/>
          </a:prstGeom>
        </p:spPr>
      </p:pic>
      <p:pic>
        <p:nvPicPr>
          <p:cNvPr id="8" name="Picture 7" descr="A picture containing graphical user interface&#10;&#10;Description automatically generated">
            <a:extLst>
              <a:ext uri="{FF2B5EF4-FFF2-40B4-BE49-F238E27FC236}">
                <a16:creationId xmlns:a16="http://schemas.microsoft.com/office/drawing/2014/main" id="{E19B3DAC-D392-6D46-B8E8-B4879DD4EBAB}"/>
              </a:ext>
            </a:extLst>
          </p:cNvPr>
          <p:cNvPicPr>
            <a:picLocks noChangeAspect="1"/>
          </p:cNvPicPr>
          <p:nvPr/>
        </p:nvPicPr>
        <p:blipFill>
          <a:blip r:embed="rId3"/>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11273168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8" name="Title 17">
            <a:extLst>
              <a:ext uri="{FF2B5EF4-FFF2-40B4-BE49-F238E27FC236}">
                <a16:creationId xmlns:a16="http://schemas.microsoft.com/office/drawing/2014/main" id="{B039D87A-334F-2744-9A22-08B4233156CD}"/>
              </a:ext>
            </a:extLst>
          </p:cNvPr>
          <p:cNvSpPr>
            <a:spLocks noGrp="1"/>
          </p:cNvSpPr>
          <p:nvPr>
            <p:ph type="title"/>
          </p:nvPr>
        </p:nvSpPr>
        <p:spPr>
          <a:xfrm>
            <a:off x="451442" y="365125"/>
            <a:ext cx="10902358" cy="1325563"/>
          </a:xfrm>
        </p:spPr>
        <p:txBody>
          <a:bodyPr>
            <a:normAutofit/>
          </a:bodyPr>
          <a:lstStyle/>
          <a:p>
            <a:r>
              <a:rPr lang="es-ES_tradnl" sz="3600" dirty="0">
                <a:solidFill>
                  <a:srgbClr val="ED007E"/>
                </a:solidFill>
                <a:latin typeface="Segoe Print" panose="02000800000000000000" pitchFamily="2" charset="0"/>
              </a:rPr>
              <a:t>Primera definición de Inteligencia Artificial</a:t>
            </a:r>
          </a:p>
        </p:txBody>
      </p:sp>
      <p:sp>
        <p:nvSpPr>
          <p:cNvPr id="19" name="Content Placeholder 18">
            <a:extLst>
              <a:ext uri="{FF2B5EF4-FFF2-40B4-BE49-F238E27FC236}">
                <a16:creationId xmlns:a16="http://schemas.microsoft.com/office/drawing/2014/main" id="{3087355B-491A-B04A-BE82-111C9C08938D}"/>
              </a:ext>
            </a:extLst>
          </p:cNvPr>
          <p:cNvSpPr>
            <a:spLocks noGrp="1"/>
          </p:cNvSpPr>
          <p:nvPr>
            <p:ph idx="1"/>
          </p:nvPr>
        </p:nvSpPr>
        <p:spPr>
          <a:xfrm>
            <a:off x="314965" y="2649534"/>
            <a:ext cx="6542314" cy="1558931"/>
          </a:xfrm>
        </p:spPr>
        <p:txBody>
          <a:bodyPr>
            <a:normAutofit lnSpcReduction="10000"/>
          </a:bodyPr>
          <a:lstStyle/>
          <a:p>
            <a:r>
              <a:rPr lang="es-ES_tradnl" dirty="0">
                <a:solidFill>
                  <a:srgbClr val="11ADE5"/>
                </a:solidFill>
                <a:latin typeface="Segoe Print" panose="02000800000000000000" pitchFamily="2" charset="0"/>
              </a:rPr>
              <a:t>McCarthy definió la Inteligencia Artificial  como “</a:t>
            </a:r>
            <a:r>
              <a:rPr lang="es-ES_tradnl" dirty="0">
                <a:solidFill>
                  <a:srgbClr val="ED007E"/>
                </a:solidFill>
                <a:latin typeface="Segoe Print" panose="02000800000000000000" pitchFamily="2" charset="0"/>
              </a:rPr>
              <a:t>la ciencia y la ingeniería</a:t>
            </a:r>
            <a:r>
              <a:rPr lang="es-ES_tradnl" dirty="0">
                <a:solidFill>
                  <a:srgbClr val="11ADE5"/>
                </a:solidFill>
                <a:latin typeface="Segoe Print" panose="02000800000000000000" pitchFamily="2" charset="0"/>
              </a:rPr>
              <a:t> de hacer máquinas inteligentes.”</a:t>
            </a:r>
          </a:p>
        </p:txBody>
      </p:sp>
      <p:pic>
        <p:nvPicPr>
          <p:cNvPr id="3" name="Picture 2" descr="A picture containing person, person&#10;&#10;Description automatically generated">
            <a:extLst>
              <a:ext uri="{FF2B5EF4-FFF2-40B4-BE49-F238E27FC236}">
                <a16:creationId xmlns:a16="http://schemas.microsoft.com/office/drawing/2014/main" id="{881F1941-BF3F-5F42-ACDE-367A8F246E66}"/>
              </a:ext>
            </a:extLst>
          </p:cNvPr>
          <p:cNvPicPr>
            <a:picLocks noChangeAspect="1"/>
          </p:cNvPicPr>
          <p:nvPr/>
        </p:nvPicPr>
        <p:blipFill>
          <a:blip r:embed="rId2">
            <a:duotone>
              <a:prstClr val="black"/>
              <a:srgbClr val="ED007E">
                <a:tint val="45000"/>
                <a:satMod val="400000"/>
              </a:srgbClr>
            </a:duotone>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6997156" y="1825625"/>
            <a:ext cx="4743402" cy="3506833"/>
          </a:xfrm>
          <a:prstGeom prst="rect">
            <a:avLst/>
          </a:prstGeom>
          <a:ln>
            <a:noFill/>
          </a:ln>
          <a:effectLst>
            <a:softEdge rad="112500"/>
          </a:effectLst>
        </p:spPr>
      </p:pic>
      <p:sp>
        <p:nvSpPr>
          <p:cNvPr id="9" name="TextBox 8">
            <a:extLst>
              <a:ext uri="{FF2B5EF4-FFF2-40B4-BE49-F238E27FC236}">
                <a16:creationId xmlns:a16="http://schemas.microsoft.com/office/drawing/2014/main" id="{C51D995C-A916-CC4F-B8FB-9DD3D794F89B}"/>
              </a:ext>
            </a:extLst>
          </p:cNvPr>
          <p:cNvSpPr txBox="1"/>
          <p:nvPr/>
        </p:nvSpPr>
        <p:spPr>
          <a:xfrm>
            <a:off x="8348754" y="5332458"/>
            <a:ext cx="3198807" cy="523220"/>
          </a:xfrm>
          <a:prstGeom prst="rect">
            <a:avLst/>
          </a:prstGeom>
          <a:noFill/>
        </p:spPr>
        <p:txBody>
          <a:bodyPr wrap="square" rtlCol="0">
            <a:spAutoFit/>
          </a:bodyPr>
          <a:lstStyle/>
          <a:p>
            <a:pPr algn="ctr"/>
            <a:r>
              <a:rPr lang="en-US" sz="1400" dirty="0">
                <a:solidFill>
                  <a:srgbClr val="11ADE5"/>
                </a:solidFill>
                <a:latin typeface="Segoe Print" panose="02000800000000000000" pitchFamily="2" charset="0"/>
              </a:rPr>
              <a:t>John McCarthy</a:t>
            </a:r>
          </a:p>
          <a:p>
            <a:pPr algn="ctr"/>
            <a:r>
              <a:rPr lang="en-US" sz="1400" dirty="0">
                <a:solidFill>
                  <a:srgbClr val="11ADE5"/>
                </a:solidFill>
                <a:latin typeface="Segoe Print" panose="02000800000000000000" pitchFamily="2" charset="0"/>
              </a:rPr>
              <a:t>(independent.co.uk.)</a:t>
            </a:r>
          </a:p>
        </p:txBody>
      </p:sp>
      <p:sp>
        <p:nvSpPr>
          <p:cNvPr id="10" name="Rectangle 9">
            <a:extLst>
              <a:ext uri="{FF2B5EF4-FFF2-40B4-BE49-F238E27FC236}">
                <a16:creationId xmlns:a16="http://schemas.microsoft.com/office/drawing/2014/main" id="{D91784BB-125D-D84A-9D89-AE45ACA965FF}"/>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A picture containing text&#10;&#10;Description automatically generated">
            <a:extLst>
              <a:ext uri="{FF2B5EF4-FFF2-40B4-BE49-F238E27FC236}">
                <a16:creationId xmlns:a16="http://schemas.microsoft.com/office/drawing/2014/main" id="{80604777-B84F-F94E-8165-4A7E82F31FE3}"/>
              </a:ext>
            </a:extLst>
          </p:cNvPr>
          <p:cNvPicPr>
            <a:picLocks noChangeAspect="1"/>
          </p:cNvPicPr>
          <p:nvPr/>
        </p:nvPicPr>
        <p:blipFill>
          <a:blip r:embed="rId4"/>
          <a:stretch>
            <a:fillRect/>
          </a:stretch>
        </p:blipFill>
        <p:spPr>
          <a:xfrm>
            <a:off x="11136895" y="5943599"/>
            <a:ext cx="852929" cy="914401"/>
          </a:xfrm>
          <a:prstGeom prst="rect">
            <a:avLst/>
          </a:prstGeom>
        </p:spPr>
      </p:pic>
      <p:pic>
        <p:nvPicPr>
          <p:cNvPr id="13" name="Picture 12" descr="A picture containing graphical user interface&#10;&#10;Description automatically generated">
            <a:extLst>
              <a:ext uri="{FF2B5EF4-FFF2-40B4-BE49-F238E27FC236}">
                <a16:creationId xmlns:a16="http://schemas.microsoft.com/office/drawing/2014/main" id="{3858EE44-E8BB-A845-8493-70AF0959465C}"/>
              </a:ext>
            </a:extLst>
          </p:cNvPr>
          <p:cNvPicPr>
            <a:picLocks noChangeAspect="1"/>
          </p:cNvPicPr>
          <p:nvPr/>
        </p:nvPicPr>
        <p:blipFill>
          <a:blip r:embed="rId5"/>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1311781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Content Placeholder 22" descr="A group of people walking on a street&#10;&#10;Description automatically generated with low confidence">
            <a:extLst>
              <a:ext uri="{FF2B5EF4-FFF2-40B4-BE49-F238E27FC236}">
                <a16:creationId xmlns:a16="http://schemas.microsoft.com/office/drawing/2014/main" id="{99BE31CB-1004-BD47-9EAD-A604D9341F12}"/>
              </a:ext>
            </a:extLst>
          </p:cNvPr>
          <p:cNvPicPr>
            <a:picLocks noGrp="1" noChangeAspect="1"/>
          </p:cNvPicPr>
          <p:nvPr>
            <p:ph idx="1"/>
          </p:nvPr>
        </p:nvPicPr>
        <p:blipFill>
          <a:blip r:embed="rId2"/>
          <a:stretch>
            <a:fillRect/>
          </a:stretch>
        </p:blipFill>
        <p:spPr>
          <a:xfrm>
            <a:off x="-22747" y="0"/>
            <a:ext cx="12237494" cy="12298380"/>
          </a:xfrm>
          <a:ln>
            <a:gradFill>
              <a:gsLst>
                <a:gs pos="0">
                  <a:schemeClr val="accent1">
                    <a:lumMod val="5000"/>
                    <a:lumOff val="95000"/>
                    <a:alpha val="77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pic>
      <p:sp>
        <p:nvSpPr>
          <p:cNvPr id="17" name="TextBox 16">
            <a:extLst>
              <a:ext uri="{FF2B5EF4-FFF2-40B4-BE49-F238E27FC236}">
                <a16:creationId xmlns:a16="http://schemas.microsoft.com/office/drawing/2014/main" id="{C684F91D-C898-5A42-9AEE-2DEDD6A7D4A1}"/>
              </a:ext>
            </a:extLst>
          </p:cNvPr>
          <p:cNvSpPr txBox="1"/>
          <p:nvPr/>
        </p:nvSpPr>
        <p:spPr>
          <a:xfrm>
            <a:off x="410703" y="7491345"/>
            <a:ext cx="2026426" cy="584775"/>
          </a:xfrm>
          <a:prstGeom prst="rect">
            <a:avLst/>
          </a:prstGeom>
          <a:noFill/>
        </p:spPr>
        <p:txBody>
          <a:bodyPr wrap="square" rtlCol="0">
            <a:spAutoFit/>
          </a:bodyPr>
          <a:lstStyle/>
          <a:p>
            <a:r>
              <a:rPr lang="en-US" sz="3200" dirty="0">
                <a:solidFill>
                  <a:schemeClr val="bg1"/>
                </a:solidFill>
                <a:latin typeface="Segoe Print" panose="02000800000000000000" pitchFamily="2" charset="0"/>
              </a:rPr>
              <a:t> </a:t>
            </a:r>
          </a:p>
        </p:txBody>
      </p:sp>
      <p:sp>
        <p:nvSpPr>
          <p:cNvPr id="24" name="TextBox 23">
            <a:extLst>
              <a:ext uri="{FF2B5EF4-FFF2-40B4-BE49-F238E27FC236}">
                <a16:creationId xmlns:a16="http://schemas.microsoft.com/office/drawing/2014/main" id="{501A910F-C029-7F49-9BCB-B8798E33F02A}"/>
              </a:ext>
            </a:extLst>
          </p:cNvPr>
          <p:cNvSpPr txBox="1"/>
          <p:nvPr/>
        </p:nvSpPr>
        <p:spPr>
          <a:xfrm>
            <a:off x="260578" y="341193"/>
            <a:ext cx="2026426" cy="584775"/>
          </a:xfrm>
          <a:prstGeom prst="rect">
            <a:avLst/>
          </a:prstGeom>
          <a:noFill/>
        </p:spPr>
        <p:txBody>
          <a:bodyPr wrap="square" rtlCol="0">
            <a:spAutoFit/>
          </a:bodyPr>
          <a:lstStyle/>
          <a:p>
            <a:r>
              <a:rPr lang="en-US" sz="3200" dirty="0">
                <a:solidFill>
                  <a:srgbClr val="791E5D"/>
                </a:solidFill>
                <a:latin typeface="Segoe Print" panose="02000800000000000000" pitchFamily="2" charset="0"/>
              </a:rPr>
              <a:t>Viajeros</a:t>
            </a:r>
          </a:p>
        </p:txBody>
      </p:sp>
      <p:grpSp>
        <p:nvGrpSpPr>
          <p:cNvPr id="31" name="Group 30">
            <a:extLst>
              <a:ext uri="{FF2B5EF4-FFF2-40B4-BE49-F238E27FC236}">
                <a16:creationId xmlns:a16="http://schemas.microsoft.com/office/drawing/2014/main" id="{A5A2354E-BCFE-1545-AE45-AB289BDFF3D4}"/>
              </a:ext>
            </a:extLst>
          </p:cNvPr>
          <p:cNvGrpSpPr/>
          <p:nvPr/>
        </p:nvGrpSpPr>
        <p:grpSpPr>
          <a:xfrm>
            <a:off x="9635319" y="1091821"/>
            <a:ext cx="2077739" cy="2238233"/>
            <a:chOff x="9703558" y="982639"/>
            <a:chExt cx="2077739" cy="2238233"/>
          </a:xfrm>
        </p:grpSpPr>
        <p:sp>
          <p:nvSpPr>
            <p:cNvPr id="25" name="Oval 24">
              <a:extLst>
                <a:ext uri="{FF2B5EF4-FFF2-40B4-BE49-F238E27FC236}">
                  <a16:creationId xmlns:a16="http://schemas.microsoft.com/office/drawing/2014/main" id="{F16273FD-3504-F146-913F-D2D9B6AA8302}"/>
                </a:ext>
              </a:extLst>
            </p:cNvPr>
            <p:cNvSpPr/>
            <p:nvPr/>
          </p:nvSpPr>
          <p:spPr>
            <a:xfrm>
              <a:off x="9703558" y="982639"/>
              <a:ext cx="2077739" cy="2238233"/>
            </a:xfrm>
            <a:prstGeom prst="ellipse">
              <a:avLst/>
            </a:prstGeom>
            <a:noFill/>
            <a:ln w="25400">
              <a:solidFill>
                <a:srgbClr val="791E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cxnSp>
          <p:nvCxnSpPr>
            <p:cNvPr id="27" name="Straight Connector 26">
              <a:extLst>
                <a:ext uri="{FF2B5EF4-FFF2-40B4-BE49-F238E27FC236}">
                  <a16:creationId xmlns:a16="http://schemas.microsoft.com/office/drawing/2014/main" id="{81EE6FC7-464B-8548-8480-2338E8C05E39}"/>
                </a:ext>
              </a:extLst>
            </p:cNvPr>
            <p:cNvCxnSpPr>
              <a:cxnSpLocks/>
              <a:stCxn id="25" idx="0"/>
            </p:cNvCxnSpPr>
            <p:nvPr/>
          </p:nvCxnSpPr>
          <p:spPr>
            <a:xfrm>
              <a:off x="10742428" y="982639"/>
              <a:ext cx="39303" cy="2238233"/>
            </a:xfrm>
            <a:prstGeom prst="line">
              <a:avLst/>
            </a:prstGeom>
            <a:ln w="28575">
              <a:solidFill>
                <a:srgbClr val="791E5D"/>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3C8CA77-5B60-2541-BA69-62ADEB628E14}"/>
                </a:ext>
              </a:extLst>
            </p:cNvPr>
            <p:cNvCxnSpPr>
              <a:cxnSpLocks/>
              <a:stCxn id="25" idx="6"/>
              <a:endCxn id="25" idx="2"/>
            </p:cNvCxnSpPr>
            <p:nvPr/>
          </p:nvCxnSpPr>
          <p:spPr>
            <a:xfrm flipH="1">
              <a:off x="9703558" y="2101756"/>
              <a:ext cx="2077739" cy="0"/>
            </a:xfrm>
            <a:prstGeom prst="line">
              <a:avLst/>
            </a:prstGeom>
            <a:ln w="28575">
              <a:solidFill>
                <a:srgbClr val="791E5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9575003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4" name="Rectangle 13">
            <a:extLst>
              <a:ext uri="{FF2B5EF4-FFF2-40B4-BE49-F238E27FC236}">
                <a16:creationId xmlns:a16="http://schemas.microsoft.com/office/drawing/2014/main" id="{92F5EE08-BA70-2C4C-BC03-93E2E9700B14}"/>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20FD0AC-3570-FD46-96FA-9DA2CF2D2C36}"/>
              </a:ext>
            </a:extLst>
          </p:cNvPr>
          <p:cNvSpPr>
            <a:spLocks noGrp="1"/>
          </p:cNvSpPr>
          <p:nvPr>
            <p:ph type="title"/>
          </p:nvPr>
        </p:nvSpPr>
        <p:spPr/>
        <p:txBody>
          <a:bodyPr>
            <a:normAutofit/>
          </a:bodyPr>
          <a:lstStyle/>
          <a:p>
            <a:r>
              <a:rPr lang="en-US" sz="3600" dirty="0">
                <a:solidFill>
                  <a:srgbClr val="ED007E"/>
                </a:solidFill>
                <a:latin typeface="Segoe Print" panose="02000800000000000000" pitchFamily="2" charset="0"/>
              </a:rPr>
              <a:t>El Nacimiento de la Inteligencia Artificial</a:t>
            </a:r>
          </a:p>
        </p:txBody>
      </p:sp>
      <p:pic>
        <p:nvPicPr>
          <p:cNvPr id="5" name="Picture 4">
            <a:extLst>
              <a:ext uri="{FF2B5EF4-FFF2-40B4-BE49-F238E27FC236}">
                <a16:creationId xmlns:a16="http://schemas.microsoft.com/office/drawing/2014/main" id="{EA1B6477-275B-AC49-A490-C3D356775C43}"/>
              </a:ext>
            </a:extLst>
          </p:cNvPr>
          <p:cNvPicPr>
            <a:picLocks noChangeAspect="1"/>
          </p:cNvPicPr>
          <p:nvPr/>
        </p:nvPicPr>
        <p:blipFill>
          <a:blip r:embed="rId2">
            <a:duotone>
              <a:prstClr val="black"/>
              <a:srgbClr val="ED007E">
                <a:tint val="45000"/>
                <a:satMod val="400000"/>
              </a:srgbClr>
            </a:duotone>
          </a:blip>
          <a:stretch>
            <a:fillRect/>
          </a:stretch>
        </p:blipFill>
        <p:spPr>
          <a:xfrm>
            <a:off x="962776" y="1557088"/>
            <a:ext cx="4962254" cy="3101409"/>
          </a:xfrm>
          <a:prstGeom prst="rect">
            <a:avLst/>
          </a:prstGeom>
          <a:ln>
            <a:noFill/>
          </a:ln>
          <a:effectLst>
            <a:softEdge rad="112500"/>
          </a:effectLst>
        </p:spPr>
      </p:pic>
      <p:sp>
        <p:nvSpPr>
          <p:cNvPr id="6" name="Rectangle 5">
            <a:extLst>
              <a:ext uri="{FF2B5EF4-FFF2-40B4-BE49-F238E27FC236}">
                <a16:creationId xmlns:a16="http://schemas.microsoft.com/office/drawing/2014/main" id="{F7AC84BE-BCE5-4641-9FD8-ED5C43851953}"/>
              </a:ext>
            </a:extLst>
          </p:cNvPr>
          <p:cNvSpPr/>
          <p:nvPr/>
        </p:nvSpPr>
        <p:spPr>
          <a:xfrm>
            <a:off x="1522480" y="4735441"/>
            <a:ext cx="3340979" cy="923330"/>
          </a:xfrm>
          <a:prstGeom prst="rect">
            <a:avLst/>
          </a:prstGeom>
        </p:spPr>
        <p:txBody>
          <a:bodyPr wrap="none">
            <a:spAutoFit/>
          </a:bodyPr>
          <a:lstStyle/>
          <a:p>
            <a:pPr algn="ctr"/>
            <a:r>
              <a:rPr lang="en-US" dirty="0">
                <a:solidFill>
                  <a:srgbClr val="0188FF"/>
                </a:solidFill>
                <a:latin typeface="Segoe Print" panose="02000800000000000000" pitchFamily="2" charset="0"/>
              </a:rPr>
              <a:t>Dartmouth College (1956)</a:t>
            </a:r>
          </a:p>
          <a:p>
            <a:pPr algn="ctr"/>
            <a:r>
              <a:rPr lang="en-US" dirty="0">
                <a:solidFill>
                  <a:srgbClr val="0188FF"/>
                </a:solidFill>
                <a:latin typeface="Segoe Print" panose="02000800000000000000" pitchFamily="2" charset="0"/>
              </a:rPr>
              <a:t>Hanover, New Hampshire, </a:t>
            </a:r>
          </a:p>
          <a:p>
            <a:pPr algn="ctr"/>
            <a:r>
              <a:rPr lang="en-US" dirty="0">
                <a:solidFill>
                  <a:srgbClr val="0188FF"/>
                </a:solidFill>
                <a:latin typeface="Segoe Print" panose="02000800000000000000" pitchFamily="2" charset="0"/>
              </a:rPr>
              <a:t>United States</a:t>
            </a:r>
          </a:p>
        </p:txBody>
      </p:sp>
      <p:pic>
        <p:nvPicPr>
          <p:cNvPr id="9" name="Picture 8" descr="A person sitting at a desk&#10;&#10;Description automatically generated with low confidence">
            <a:extLst>
              <a:ext uri="{FF2B5EF4-FFF2-40B4-BE49-F238E27FC236}">
                <a16:creationId xmlns:a16="http://schemas.microsoft.com/office/drawing/2014/main" id="{53EDF244-B11D-8344-9D79-9FA22EDE130A}"/>
              </a:ext>
            </a:extLst>
          </p:cNvPr>
          <p:cNvPicPr>
            <a:picLocks noChangeAspect="1"/>
          </p:cNvPicPr>
          <p:nvPr/>
        </p:nvPicPr>
        <p:blipFill>
          <a:blip r:embed="rId3">
            <a:duotone>
              <a:prstClr val="black"/>
              <a:srgbClr val="0188FF">
                <a:tint val="45000"/>
                <a:satMod val="400000"/>
              </a:srgbClr>
            </a:duotone>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6049606" y="1541614"/>
            <a:ext cx="5546713" cy="3116884"/>
          </a:xfrm>
          <a:prstGeom prst="rect">
            <a:avLst/>
          </a:prstGeom>
          <a:ln>
            <a:noFill/>
          </a:ln>
          <a:effectLst>
            <a:softEdge rad="112500"/>
          </a:effectLst>
        </p:spPr>
      </p:pic>
      <p:sp>
        <p:nvSpPr>
          <p:cNvPr id="17" name="Rectangle 16">
            <a:extLst>
              <a:ext uri="{FF2B5EF4-FFF2-40B4-BE49-F238E27FC236}">
                <a16:creationId xmlns:a16="http://schemas.microsoft.com/office/drawing/2014/main" id="{C8E9E821-532D-A847-92C7-832E10F7FEA3}"/>
              </a:ext>
            </a:extLst>
          </p:cNvPr>
          <p:cNvSpPr/>
          <p:nvPr/>
        </p:nvSpPr>
        <p:spPr>
          <a:xfrm>
            <a:off x="7688419" y="4735441"/>
            <a:ext cx="2621231" cy="923330"/>
          </a:xfrm>
          <a:prstGeom prst="rect">
            <a:avLst/>
          </a:prstGeom>
        </p:spPr>
        <p:txBody>
          <a:bodyPr wrap="none">
            <a:spAutoFit/>
          </a:bodyPr>
          <a:lstStyle/>
          <a:p>
            <a:pPr algn="ctr"/>
            <a:r>
              <a:rPr lang="en-US" dirty="0">
                <a:solidFill>
                  <a:srgbClr val="0188FF"/>
                </a:solidFill>
                <a:latin typeface="Segoe Print" panose="02000800000000000000" pitchFamily="2" charset="0"/>
              </a:rPr>
              <a:t>Prof. John McCarthy</a:t>
            </a:r>
          </a:p>
          <a:p>
            <a:pPr algn="ctr"/>
            <a:r>
              <a:rPr lang="en-US" dirty="0">
                <a:solidFill>
                  <a:srgbClr val="0188FF"/>
                </a:solidFill>
                <a:latin typeface="Segoe Print" panose="02000800000000000000" pitchFamily="2" charset="0"/>
              </a:rPr>
              <a:t>Stanford University</a:t>
            </a:r>
          </a:p>
          <a:p>
            <a:pPr algn="ctr"/>
            <a:r>
              <a:rPr lang="en-US" dirty="0">
                <a:solidFill>
                  <a:srgbClr val="0188FF"/>
                </a:solidFill>
                <a:latin typeface="Segoe Print" panose="02000800000000000000" pitchFamily="2" charset="0"/>
              </a:rPr>
              <a:t>1967</a:t>
            </a:r>
          </a:p>
        </p:txBody>
      </p:sp>
      <p:pic>
        <p:nvPicPr>
          <p:cNvPr id="18" name="Picture 17" descr="A picture containing text&#10;&#10;Description automatically generated">
            <a:extLst>
              <a:ext uri="{FF2B5EF4-FFF2-40B4-BE49-F238E27FC236}">
                <a16:creationId xmlns:a16="http://schemas.microsoft.com/office/drawing/2014/main" id="{2168E6B3-4F8F-F14F-A7DD-E12DE5502372}"/>
              </a:ext>
            </a:extLst>
          </p:cNvPr>
          <p:cNvPicPr>
            <a:picLocks noChangeAspect="1"/>
          </p:cNvPicPr>
          <p:nvPr/>
        </p:nvPicPr>
        <p:blipFill>
          <a:blip r:embed="rId5"/>
          <a:stretch>
            <a:fillRect/>
          </a:stretch>
        </p:blipFill>
        <p:spPr>
          <a:xfrm>
            <a:off x="11136895" y="5943599"/>
            <a:ext cx="852929" cy="914401"/>
          </a:xfrm>
          <a:prstGeom prst="rect">
            <a:avLst/>
          </a:prstGeom>
        </p:spPr>
      </p:pic>
      <p:pic>
        <p:nvPicPr>
          <p:cNvPr id="11" name="Picture 10" descr="A picture containing graphical user interface&#10;&#10;Description automatically generated">
            <a:extLst>
              <a:ext uri="{FF2B5EF4-FFF2-40B4-BE49-F238E27FC236}">
                <a16:creationId xmlns:a16="http://schemas.microsoft.com/office/drawing/2014/main" id="{F292DD36-71AD-224E-9F42-4751581F0F1A}"/>
              </a:ext>
            </a:extLst>
          </p:cNvPr>
          <p:cNvPicPr>
            <a:picLocks noChangeAspect="1"/>
          </p:cNvPicPr>
          <p:nvPr/>
        </p:nvPicPr>
        <p:blipFill>
          <a:blip r:embed="rId6"/>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2122191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6" name="Rectangle 15">
            <a:extLst>
              <a:ext uri="{FF2B5EF4-FFF2-40B4-BE49-F238E27FC236}">
                <a16:creationId xmlns:a16="http://schemas.microsoft.com/office/drawing/2014/main" id="{B45B07F5-CFD2-4B44-B9F3-B6FA758BA495}"/>
              </a:ext>
            </a:extLst>
          </p:cNvPr>
          <p:cNvSpPr/>
          <p:nvPr/>
        </p:nvSpPr>
        <p:spPr>
          <a:xfrm>
            <a:off x="847814" y="5378985"/>
            <a:ext cx="3806072" cy="5486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11ADE5"/>
                </a:solidFill>
                <a:latin typeface="Segoe Print" panose="02000800000000000000" pitchFamily="2" charset="0"/>
              </a:rPr>
              <a:t>Los padres fundadores de la IA</a:t>
            </a:r>
          </a:p>
        </p:txBody>
      </p:sp>
      <p:sp>
        <p:nvSpPr>
          <p:cNvPr id="20" name="TextBox 19">
            <a:extLst>
              <a:ext uri="{FF2B5EF4-FFF2-40B4-BE49-F238E27FC236}">
                <a16:creationId xmlns:a16="http://schemas.microsoft.com/office/drawing/2014/main" id="{9F8E200B-673C-F248-B93B-493E22EB3E56}"/>
              </a:ext>
            </a:extLst>
          </p:cNvPr>
          <p:cNvSpPr txBox="1"/>
          <p:nvPr/>
        </p:nvSpPr>
        <p:spPr>
          <a:xfrm>
            <a:off x="874339" y="305718"/>
            <a:ext cx="3389069" cy="830997"/>
          </a:xfrm>
          <a:prstGeom prst="rect">
            <a:avLst/>
          </a:prstGeom>
          <a:noFill/>
        </p:spPr>
        <p:txBody>
          <a:bodyPr wrap="none" rtlCol="0">
            <a:spAutoFit/>
          </a:bodyPr>
          <a:lstStyle/>
          <a:p>
            <a:pPr algn="ctr"/>
            <a:r>
              <a:rPr lang="en-US" sz="2400" dirty="0">
                <a:solidFill>
                  <a:srgbClr val="ED007E"/>
                </a:solidFill>
                <a:latin typeface="Segoe Print" panose="02000800000000000000" pitchFamily="2" charset="0"/>
              </a:rPr>
              <a:t>El nacimiento de la </a:t>
            </a:r>
          </a:p>
          <a:p>
            <a:pPr algn="ctr"/>
            <a:r>
              <a:rPr lang="en-US" sz="2400" dirty="0">
                <a:solidFill>
                  <a:srgbClr val="ED007E"/>
                </a:solidFill>
                <a:latin typeface="Segoe Print" panose="02000800000000000000" pitchFamily="2" charset="0"/>
              </a:rPr>
              <a:t>Inteligencia Artificial</a:t>
            </a:r>
          </a:p>
        </p:txBody>
      </p:sp>
      <p:pic>
        <p:nvPicPr>
          <p:cNvPr id="22" name="Picture 21" descr="A picture containing text, person, outdoor, group&#10;&#10;Description automatically generated">
            <a:extLst>
              <a:ext uri="{FF2B5EF4-FFF2-40B4-BE49-F238E27FC236}">
                <a16:creationId xmlns:a16="http://schemas.microsoft.com/office/drawing/2014/main" id="{58A5B10B-1137-9541-978A-E8F3E73BC5B1}"/>
              </a:ext>
            </a:extLst>
          </p:cNvPr>
          <p:cNvPicPr>
            <a:picLocks noChangeAspect="1"/>
          </p:cNvPicPr>
          <p:nvPr/>
        </p:nvPicPr>
        <p:blipFill>
          <a:blip r:embed="rId2">
            <a:duotone>
              <a:prstClr val="black"/>
              <a:srgbClr val="ED007E">
                <a:tint val="45000"/>
                <a:satMod val="400000"/>
              </a:srgbClr>
            </a:duotone>
          </a:blip>
          <a:stretch>
            <a:fillRect/>
          </a:stretch>
        </p:blipFill>
        <p:spPr>
          <a:xfrm>
            <a:off x="246181" y="1239052"/>
            <a:ext cx="5200516" cy="4139933"/>
          </a:xfrm>
          <a:prstGeom prst="rect">
            <a:avLst/>
          </a:prstGeom>
          <a:ln>
            <a:noFill/>
          </a:ln>
          <a:effectLst>
            <a:softEdge rad="112500"/>
          </a:effectLst>
        </p:spPr>
      </p:pic>
      <p:pic>
        <p:nvPicPr>
          <p:cNvPr id="23" name="Picture 22" descr="Text, letter&#10;&#10;Description automatically generated">
            <a:extLst>
              <a:ext uri="{FF2B5EF4-FFF2-40B4-BE49-F238E27FC236}">
                <a16:creationId xmlns:a16="http://schemas.microsoft.com/office/drawing/2014/main" id="{0EFE6ACA-0374-2844-B559-7290784B9747}"/>
              </a:ext>
            </a:extLst>
          </p:cNvPr>
          <p:cNvPicPr>
            <a:picLocks noChangeAspect="1"/>
          </p:cNvPicPr>
          <p:nvPr/>
        </p:nvPicPr>
        <p:blipFill>
          <a:blip r:embed="rId3"/>
          <a:stretch>
            <a:fillRect/>
          </a:stretch>
        </p:blipFill>
        <p:spPr>
          <a:xfrm>
            <a:off x="5978579" y="930374"/>
            <a:ext cx="5967240" cy="3853543"/>
          </a:xfrm>
          <a:prstGeom prst="rect">
            <a:avLst/>
          </a:prstGeom>
          <a:ln>
            <a:noFill/>
          </a:ln>
          <a:effectLst>
            <a:softEdge rad="112500"/>
          </a:effectLst>
        </p:spPr>
      </p:pic>
      <p:sp>
        <p:nvSpPr>
          <p:cNvPr id="25" name="TextBox 24">
            <a:extLst>
              <a:ext uri="{FF2B5EF4-FFF2-40B4-BE49-F238E27FC236}">
                <a16:creationId xmlns:a16="http://schemas.microsoft.com/office/drawing/2014/main" id="{89040417-5C5C-AE4D-9045-AC35A12763C6}"/>
              </a:ext>
            </a:extLst>
          </p:cNvPr>
          <p:cNvSpPr txBox="1"/>
          <p:nvPr/>
        </p:nvSpPr>
        <p:spPr>
          <a:xfrm>
            <a:off x="7362795" y="4865539"/>
            <a:ext cx="3198807" cy="307777"/>
          </a:xfrm>
          <a:prstGeom prst="rect">
            <a:avLst/>
          </a:prstGeom>
          <a:noFill/>
        </p:spPr>
        <p:txBody>
          <a:bodyPr wrap="square" rtlCol="0">
            <a:spAutoFit/>
          </a:bodyPr>
          <a:lstStyle/>
          <a:p>
            <a:pPr algn="ctr"/>
            <a:r>
              <a:rPr lang="en-US" sz="1400" dirty="0">
                <a:solidFill>
                  <a:srgbClr val="11ADE5"/>
                </a:solidFill>
                <a:latin typeface="Segoe Print" panose="02000800000000000000" pitchFamily="2" charset="0"/>
              </a:rPr>
              <a:t>(1956.dartmouth.org)</a:t>
            </a:r>
          </a:p>
        </p:txBody>
      </p:sp>
      <p:sp>
        <p:nvSpPr>
          <p:cNvPr id="14" name="Rectangle 13">
            <a:extLst>
              <a:ext uri="{FF2B5EF4-FFF2-40B4-BE49-F238E27FC236}">
                <a16:creationId xmlns:a16="http://schemas.microsoft.com/office/drawing/2014/main" id="{92F5EE08-BA70-2C4C-BC03-93E2E9700B14}"/>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7" descr="A picture containing text&#10;&#10;Description automatically generated">
            <a:extLst>
              <a:ext uri="{FF2B5EF4-FFF2-40B4-BE49-F238E27FC236}">
                <a16:creationId xmlns:a16="http://schemas.microsoft.com/office/drawing/2014/main" id="{E6684A7A-1FE1-A449-9233-B088D52D1CCA}"/>
              </a:ext>
            </a:extLst>
          </p:cNvPr>
          <p:cNvPicPr>
            <a:picLocks noChangeAspect="1"/>
          </p:cNvPicPr>
          <p:nvPr/>
        </p:nvPicPr>
        <p:blipFill>
          <a:blip r:embed="rId4"/>
          <a:stretch>
            <a:fillRect/>
          </a:stretch>
        </p:blipFill>
        <p:spPr>
          <a:xfrm>
            <a:off x="11136895" y="5943599"/>
            <a:ext cx="852929" cy="914401"/>
          </a:xfrm>
          <a:prstGeom prst="rect">
            <a:avLst/>
          </a:prstGeom>
        </p:spPr>
      </p:pic>
      <p:pic>
        <p:nvPicPr>
          <p:cNvPr id="11" name="Picture 10" descr="A picture containing graphical user interface&#10;&#10;Description automatically generated">
            <a:extLst>
              <a:ext uri="{FF2B5EF4-FFF2-40B4-BE49-F238E27FC236}">
                <a16:creationId xmlns:a16="http://schemas.microsoft.com/office/drawing/2014/main" id="{C24D416F-1AF8-EC42-A251-913D7F26D0E3}"/>
              </a:ext>
            </a:extLst>
          </p:cNvPr>
          <p:cNvPicPr>
            <a:picLocks noChangeAspect="1"/>
          </p:cNvPicPr>
          <p:nvPr/>
        </p:nvPicPr>
        <p:blipFill>
          <a:blip r:embed="rId5"/>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29335240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able&#10;&#10;Description automatically generated">
            <a:extLst>
              <a:ext uri="{FF2B5EF4-FFF2-40B4-BE49-F238E27FC236}">
                <a16:creationId xmlns:a16="http://schemas.microsoft.com/office/drawing/2014/main" id="{FEEC2C99-E975-1B44-A0DC-E6B9933FED1B}"/>
              </a:ext>
            </a:extLst>
          </p:cNvPr>
          <p:cNvPicPr>
            <a:picLocks noChangeAspect="1"/>
          </p:cNvPicPr>
          <p:nvPr/>
        </p:nvPicPr>
        <p:blipFill>
          <a:blip r:embed="rId2">
            <a:duotone>
              <a:prstClr val="black"/>
              <a:srgbClr val="11ADE5">
                <a:tint val="45000"/>
                <a:satMod val="400000"/>
              </a:srgbClr>
            </a:duotone>
          </a:blip>
          <a:stretch>
            <a:fillRect/>
          </a:stretch>
        </p:blipFill>
        <p:spPr>
          <a:xfrm>
            <a:off x="838200" y="1193501"/>
            <a:ext cx="6971755" cy="4227045"/>
          </a:xfrm>
          <a:prstGeom prst="rect">
            <a:avLst/>
          </a:prstGeom>
        </p:spPr>
      </p:pic>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8" name="Title 17">
            <a:extLst>
              <a:ext uri="{FF2B5EF4-FFF2-40B4-BE49-F238E27FC236}">
                <a16:creationId xmlns:a16="http://schemas.microsoft.com/office/drawing/2014/main" id="{B039D87A-334F-2744-9A22-08B4233156CD}"/>
              </a:ext>
            </a:extLst>
          </p:cNvPr>
          <p:cNvSpPr>
            <a:spLocks noGrp="1"/>
          </p:cNvSpPr>
          <p:nvPr>
            <p:ph type="title"/>
          </p:nvPr>
        </p:nvSpPr>
        <p:spPr>
          <a:xfrm>
            <a:off x="838200" y="14486"/>
            <a:ext cx="10515600" cy="1325563"/>
          </a:xfrm>
        </p:spPr>
        <p:txBody>
          <a:bodyPr>
            <a:normAutofit/>
          </a:bodyPr>
          <a:lstStyle/>
          <a:p>
            <a:r>
              <a:rPr lang="es-ES_tradnl" sz="3200" dirty="0">
                <a:solidFill>
                  <a:srgbClr val="ED007E"/>
                </a:solidFill>
                <a:latin typeface="Segoe Print" panose="02000800000000000000" pitchFamily="2" charset="0"/>
              </a:rPr>
              <a:t>Definiciones Modernas de Inteligencia Artificial</a:t>
            </a:r>
          </a:p>
        </p:txBody>
      </p:sp>
      <p:pic>
        <p:nvPicPr>
          <p:cNvPr id="9" name="Picture 8" descr="A picture containing text, electronics&#10;&#10;Description automatically generated">
            <a:extLst>
              <a:ext uri="{FF2B5EF4-FFF2-40B4-BE49-F238E27FC236}">
                <a16:creationId xmlns:a16="http://schemas.microsoft.com/office/drawing/2014/main" id="{FC6D38FB-1230-2548-9244-9B1872233F5B}"/>
              </a:ext>
            </a:extLst>
          </p:cNvPr>
          <p:cNvPicPr>
            <a:picLocks noChangeAspect="1"/>
          </p:cNvPicPr>
          <p:nvPr/>
        </p:nvPicPr>
        <p:blipFill>
          <a:blip r:embed="rId3">
            <a:duotone>
              <a:prstClr val="black"/>
              <a:srgbClr val="11ADE5">
                <a:tint val="45000"/>
                <a:satMod val="400000"/>
              </a:srgbClr>
            </a:duotone>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8326367" y="2028017"/>
            <a:ext cx="3482458" cy="2436038"/>
          </a:xfrm>
          <a:prstGeom prst="rect">
            <a:avLst/>
          </a:prstGeom>
          <a:ln>
            <a:noFill/>
          </a:ln>
          <a:effectLst>
            <a:softEdge rad="112500"/>
          </a:effectLst>
        </p:spPr>
      </p:pic>
      <p:sp>
        <p:nvSpPr>
          <p:cNvPr id="13" name="TextBox 12">
            <a:extLst>
              <a:ext uri="{FF2B5EF4-FFF2-40B4-BE49-F238E27FC236}">
                <a16:creationId xmlns:a16="http://schemas.microsoft.com/office/drawing/2014/main" id="{CE47937B-6F73-0E49-B923-2D461C17F88A}"/>
              </a:ext>
            </a:extLst>
          </p:cNvPr>
          <p:cNvSpPr txBox="1"/>
          <p:nvPr/>
        </p:nvSpPr>
        <p:spPr>
          <a:xfrm>
            <a:off x="8505509" y="4581553"/>
            <a:ext cx="3198807" cy="523220"/>
          </a:xfrm>
          <a:prstGeom prst="rect">
            <a:avLst/>
          </a:prstGeom>
          <a:noFill/>
        </p:spPr>
        <p:txBody>
          <a:bodyPr wrap="square" rtlCol="0">
            <a:spAutoFit/>
          </a:bodyPr>
          <a:lstStyle/>
          <a:p>
            <a:pPr algn="ctr"/>
            <a:r>
              <a:rPr lang="en-US" sz="1400" dirty="0">
                <a:solidFill>
                  <a:srgbClr val="11ADE5"/>
                </a:solidFill>
                <a:latin typeface="Segoe Print" panose="02000800000000000000" pitchFamily="2" charset="0"/>
              </a:rPr>
              <a:t>Russell and Norvig, 2021</a:t>
            </a:r>
          </a:p>
          <a:p>
            <a:pPr algn="ctr"/>
            <a:endParaRPr lang="en-US" sz="1400" dirty="0">
              <a:latin typeface="+mj-lt"/>
            </a:endParaRPr>
          </a:p>
        </p:txBody>
      </p:sp>
      <p:sp>
        <p:nvSpPr>
          <p:cNvPr id="10" name="Rectangle 9">
            <a:extLst>
              <a:ext uri="{FF2B5EF4-FFF2-40B4-BE49-F238E27FC236}">
                <a16:creationId xmlns:a16="http://schemas.microsoft.com/office/drawing/2014/main" id="{7BF3D0E3-DB98-FF40-9FD3-3C40EBBB73AE}"/>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EA32B9FA-47C9-4C43-9492-20617670A928}"/>
              </a:ext>
            </a:extLst>
          </p:cNvPr>
          <p:cNvSpPr txBox="1"/>
          <p:nvPr/>
        </p:nvSpPr>
        <p:spPr>
          <a:xfrm>
            <a:off x="838200" y="1142827"/>
            <a:ext cx="3437965" cy="2154436"/>
          </a:xfrm>
          <a:prstGeom prst="rect">
            <a:avLst/>
          </a:prstGeom>
          <a:solidFill>
            <a:srgbClr val="ED007E"/>
          </a:solidFill>
          <a:ln w="63500">
            <a:solidFill>
              <a:srgbClr val="ED007E"/>
            </a:solidFill>
          </a:ln>
        </p:spPr>
        <p:txBody>
          <a:bodyPr wrap="square" rtlCol="0">
            <a:spAutoFit/>
          </a:bodyPr>
          <a:lstStyle/>
          <a:p>
            <a:endParaRPr lang="es-ES_tradnl" dirty="0">
              <a:solidFill>
                <a:schemeClr val="bg1"/>
              </a:solidFill>
              <a:latin typeface="Segoe Print" panose="02000800000000000000" pitchFamily="2" charset="0"/>
            </a:endParaRPr>
          </a:p>
          <a:p>
            <a:endParaRPr lang="es-ES_tradnl" dirty="0">
              <a:solidFill>
                <a:schemeClr val="bg1"/>
              </a:solidFill>
              <a:latin typeface="Segoe Print" panose="02000800000000000000" pitchFamily="2" charset="0"/>
            </a:endParaRPr>
          </a:p>
          <a:p>
            <a:pPr algn="ctr"/>
            <a:r>
              <a:rPr lang="es-ES_tradnl" sz="2600" dirty="0">
                <a:solidFill>
                  <a:schemeClr val="bg1"/>
                </a:solidFill>
                <a:latin typeface="Segoe Print" panose="02000800000000000000" pitchFamily="2" charset="0"/>
              </a:rPr>
              <a:t>Pensar como humano</a:t>
            </a:r>
          </a:p>
          <a:p>
            <a:pPr algn="ctr"/>
            <a:endParaRPr lang="es-ES_tradnl" sz="2800" dirty="0">
              <a:solidFill>
                <a:schemeClr val="bg1"/>
              </a:solidFill>
              <a:latin typeface="Segoe Print" panose="02000800000000000000" pitchFamily="2" charset="0"/>
            </a:endParaRPr>
          </a:p>
          <a:p>
            <a:endParaRPr lang="es-ES_tradnl" dirty="0">
              <a:solidFill>
                <a:schemeClr val="bg1"/>
              </a:solidFill>
              <a:latin typeface="Segoe Print" panose="02000800000000000000" pitchFamily="2" charset="0"/>
            </a:endParaRPr>
          </a:p>
        </p:txBody>
      </p:sp>
      <p:pic>
        <p:nvPicPr>
          <p:cNvPr id="14" name="Picture 13" descr="A picture containing text&#10;&#10;Description automatically generated">
            <a:extLst>
              <a:ext uri="{FF2B5EF4-FFF2-40B4-BE49-F238E27FC236}">
                <a16:creationId xmlns:a16="http://schemas.microsoft.com/office/drawing/2014/main" id="{F5F46061-44AB-AA45-B0DC-43591D461598}"/>
              </a:ext>
            </a:extLst>
          </p:cNvPr>
          <p:cNvPicPr>
            <a:picLocks noChangeAspect="1"/>
          </p:cNvPicPr>
          <p:nvPr/>
        </p:nvPicPr>
        <p:blipFill>
          <a:blip r:embed="rId5"/>
          <a:stretch>
            <a:fillRect/>
          </a:stretch>
        </p:blipFill>
        <p:spPr>
          <a:xfrm>
            <a:off x="11136895" y="5943599"/>
            <a:ext cx="852929" cy="914401"/>
          </a:xfrm>
          <a:prstGeom prst="rect">
            <a:avLst/>
          </a:prstGeom>
        </p:spPr>
      </p:pic>
      <p:pic>
        <p:nvPicPr>
          <p:cNvPr id="15" name="Picture 14" descr="A picture containing graphical user interface&#10;&#10;Description automatically generated">
            <a:extLst>
              <a:ext uri="{FF2B5EF4-FFF2-40B4-BE49-F238E27FC236}">
                <a16:creationId xmlns:a16="http://schemas.microsoft.com/office/drawing/2014/main" id="{D9F981FA-F6D1-E649-A163-7D58F67E7CD4}"/>
              </a:ext>
            </a:extLst>
          </p:cNvPr>
          <p:cNvPicPr>
            <a:picLocks noChangeAspect="1"/>
          </p:cNvPicPr>
          <p:nvPr/>
        </p:nvPicPr>
        <p:blipFill>
          <a:blip r:embed="rId6"/>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27061725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8" name="Title 17">
            <a:extLst>
              <a:ext uri="{FF2B5EF4-FFF2-40B4-BE49-F238E27FC236}">
                <a16:creationId xmlns:a16="http://schemas.microsoft.com/office/drawing/2014/main" id="{B039D87A-334F-2744-9A22-08B4233156CD}"/>
              </a:ext>
            </a:extLst>
          </p:cNvPr>
          <p:cNvSpPr>
            <a:spLocks noGrp="1"/>
          </p:cNvSpPr>
          <p:nvPr>
            <p:ph type="title"/>
          </p:nvPr>
        </p:nvSpPr>
        <p:spPr>
          <a:xfrm>
            <a:off x="838200" y="14486"/>
            <a:ext cx="10515600" cy="1325563"/>
          </a:xfrm>
        </p:spPr>
        <p:txBody>
          <a:bodyPr>
            <a:normAutofit/>
          </a:bodyPr>
          <a:lstStyle/>
          <a:p>
            <a:r>
              <a:rPr lang="es-ES_tradnl" sz="3200" dirty="0">
                <a:solidFill>
                  <a:srgbClr val="ED007E"/>
                </a:solidFill>
                <a:latin typeface="Segoe Print" panose="02000800000000000000" pitchFamily="2" charset="0"/>
              </a:rPr>
              <a:t>Definiciones Modernas de Inteligencia Artificial</a:t>
            </a:r>
          </a:p>
        </p:txBody>
      </p:sp>
      <p:pic>
        <p:nvPicPr>
          <p:cNvPr id="5" name="Picture 4" descr="Table&#10;&#10;Description automatically generated">
            <a:extLst>
              <a:ext uri="{FF2B5EF4-FFF2-40B4-BE49-F238E27FC236}">
                <a16:creationId xmlns:a16="http://schemas.microsoft.com/office/drawing/2014/main" id="{FEEC2C99-E975-1B44-A0DC-E6B9933FED1B}"/>
              </a:ext>
            </a:extLst>
          </p:cNvPr>
          <p:cNvPicPr>
            <a:picLocks noChangeAspect="1"/>
          </p:cNvPicPr>
          <p:nvPr/>
        </p:nvPicPr>
        <p:blipFill>
          <a:blip r:embed="rId2">
            <a:duotone>
              <a:prstClr val="black"/>
              <a:srgbClr val="11ADE5">
                <a:tint val="45000"/>
                <a:satMod val="400000"/>
              </a:srgbClr>
            </a:duotone>
          </a:blip>
          <a:stretch>
            <a:fillRect/>
          </a:stretch>
        </p:blipFill>
        <p:spPr>
          <a:xfrm>
            <a:off x="838200" y="1193501"/>
            <a:ext cx="6971755" cy="4227045"/>
          </a:xfrm>
          <a:prstGeom prst="rect">
            <a:avLst/>
          </a:prstGeom>
        </p:spPr>
      </p:pic>
      <p:pic>
        <p:nvPicPr>
          <p:cNvPr id="9" name="Picture 8" descr="A picture containing text, electronics&#10;&#10;Description automatically generated">
            <a:extLst>
              <a:ext uri="{FF2B5EF4-FFF2-40B4-BE49-F238E27FC236}">
                <a16:creationId xmlns:a16="http://schemas.microsoft.com/office/drawing/2014/main" id="{FC6D38FB-1230-2548-9244-9B1872233F5B}"/>
              </a:ext>
            </a:extLst>
          </p:cNvPr>
          <p:cNvPicPr>
            <a:picLocks noChangeAspect="1"/>
          </p:cNvPicPr>
          <p:nvPr/>
        </p:nvPicPr>
        <p:blipFill>
          <a:blip r:embed="rId3">
            <a:duotone>
              <a:prstClr val="black"/>
              <a:srgbClr val="11ADE5">
                <a:tint val="45000"/>
                <a:satMod val="400000"/>
              </a:srgbClr>
            </a:duotone>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8326367" y="2028017"/>
            <a:ext cx="3482458" cy="2436038"/>
          </a:xfrm>
          <a:prstGeom prst="rect">
            <a:avLst/>
          </a:prstGeom>
          <a:ln>
            <a:noFill/>
          </a:ln>
          <a:effectLst>
            <a:softEdge rad="112500"/>
          </a:effectLst>
        </p:spPr>
      </p:pic>
      <p:sp>
        <p:nvSpPr>
          <p:cNvPr id="13" name="TextBox 12">
            <a:extLst>
              <a:ext uri="{FF2B5EF4-FFF2-40B4-BE49-F238E27FC236}">
                <a16:creationId xmlns:a16="http://schemas.microsoft.com/office/drawing/2014/main" id="{CE47937B-6F73-0E49-B923-2D461C17F88A}"/>
              </a:ext>
            </a:extLst>
          </p:cNvPr>
          <p:cNvSpPr txBox="1"/>
          <p:nvPr/>
        </p:nvSpPr>
        <p:spPr>
          <a:xfrm>
            <a:off x="8505509" y="4581553"/>
            <a:ext cx="3198807" cy="523220"/>
          </a:xfrm>
          <a:prstGeom prst="rect">
            <a:avLst/>
          </a:prstGeom>
          <a:noFill/>
        </p:spPr>
        <p:txBody>
          <a:bodyPr wrap="square" rtlCol="0">
            <a:spAutoFit/>
          </a:bodyPr>
          <a:lstStyle/>
          <a:p>
            <a:pPr algn="ctr"/>
            <a:r>
              <a:rPr lang="en-US" sz="1400" dirty="0">
                <a:solidFill>
                  <a:srgbClr val="11ADE5"/>
                </a:solidFill>
                <a:latin typeface="Segoe Print" panose="02000800000000000000" pitchFamily="2" charset="0"/>
              </a:rPr>
              <a:t>Russell and Norvig, 2021</a:t>
            </a:r>
          </a:p>
          <a:p>
            <a:pPr algn="ctr"/>
            <a:endParaRPr lang="en-US" sz="1400" dirty="0">
              <a:latin typeface="+mj-lt"/>
            </a:endParaRPr>
          </a:p>
        </p:txBody>
      </p:sp>
      <p:sp>
        <p:nvSpPr>
          <p:cNvPr id="10" name="Rectangle 9">
            <a:extLst>
              <a:ext uri="{FF2B5EF4-FFF2-40B4-BE49-F238E27FC236}">
                <a16:creationId xmlns:a16="http://schemas.microsoft.com/office/drawing/2014/main" id="{7BF3D0E3-DB98-FF40-9FD3-3C40EBBB73AE}"/>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picture containing text&#10;&#10;Description automatically generated">
            <a:extLst>
              <a:ext uri="{FF2B5EF4-FFF2-40B4-BE49-F238E27FC236}">
                <a16:creationId xmlns:a16="http://schemas.microsoft.com/office/drawing/2014/main" id="{22FF549E-766E-1147-A158-B16B208723EA}"/>
              </a:ext>
            </a:extLst>
          </p:cNvPr>
          <p:cNvPicPr>
            <a:picLocks noChangeAspect="1"/>
          </p:cNvPicPr>
          <p:nvPr/>
        </p:nvPicPr>
        <p:blipFill>
          <a:blip r:embed="rId5"/>
          <a:stretch>
            <a:fillRect/>
          </a:stretch>
        </p:blipFill>
        <p:spPr>
          <a:xfrm>
            <a:off x="202176" y="6029221"/>
            <a:ext cx="2644263" cy="743159"/>
          </a:xfrm>
          <a:prstGeom prst="rect">
            <a:avLst/>
          </a:prstGeom>
        </p:spPr>
      </p:pic>
      <p:sp>
        <p:nvSpPr>
          <p:cNvPr id="12" name="TextBox 11">
            <a:extLst>
              <a:ext uri="{FF2B5EF4-FFF2-40B4-BE49-F238E27FC236}">
                <a16:creationId xmlns:a16="http://schemas.microsoft.com/office/drawing/2014/main" id="{1F9FC5D9-E478-924B-8260-740421AE44DC}"/>
              </a:ext>
            </a:extLst>
          </p:cNvPr>
          <p:cNvSpPr txBox="1"/>
          <p:nvPr/>
        </p:nvSpPr>
        <p:spPr>
          <a:xfrm>
            <a:off x="838200" y="3312468"/>
            <a:ext cx="3460845" cy="2109257"/>
          </a:xfrm>
          <a:prstGeom prst="rect">
            <a:avLst/>
          </a:prstGeom>
          <a:noFill/>
          <a:ln w="63500">
            <a:solidFill>
              <a:srgbClr val="ED007E"/>
            </a:solidFill>
          </a:ln>
        </p:spPr>
        <p:txBody>
          <a:bodyPr wrap="square" rtlCol="0">
            <a:spAutoFit/>
          </a:bodyPr>
          <a:lstStyle/>
          <a:p>
            <a:endParaRPr lang="es-ES_tradnl" dirty="0"/>
          </a:p>
        </p:txBody>
      </p:sp>
      <p:pic>
        <p:nvPicPr>
          <p:cNvPr id="14" name="Picture 13" descr="A picture containing text&#10;&#10;Description automatically generated">
            <a:extLst>
              <a:ext uri="{FF2B5EF4-FFF2-40B4-BE49-F238E27FC236}">
                <a16:creationId xmlns:a16="http://schemas.microsoft.com/office/drawing/2014/main" id="{6D03347D-F3C6-2A41-B69F-A380D346F403}"/>
              </a:ext>
            </a:extLst>
          </p:cNvPr>
          <p:cNvPicPr>
            <a:picLocks noChangeAspect="1"/>
          </p:cNvPicPr>
          <p:nvPr/>
        </p:nvPicPr>
        <p:blipFill>
          <a:blip r:embed="rId6"/>
          <a:stretch>
            <a:fillRect/>
          </a:stretch>
        </p:blipFill>
        <p:spPr>
          <a:xfrm>
            <a:off x="11136895" y="5943599"/>
            <a:ext cx="852929" cy="914401"/>
          </a:xfrm>
          <a:prstGeom prst="rect">
            <a:avLst/>
          </a:prstGeom>
        </p:spPr>
      </p:pic>
      <p:sp>
        <p:nvSpPr>
          <p:cNvPr id="15" name="TextBox 14">
            <a:extLst>
              <a:ext uri="{FF2B5EF4-FFF2-40B4-BE49-F238E27FC236}">
                <a16:creationId xmlns:a16="http://schemas.microsoft.com/office/drawing/2014/main" id="{5EA9ED43-C746-614F-94A9-0387A6E20C52}"/>
              </a:ext>
            </a:extLst>
          </p:cNvPr>
          <p:cNvSpPr txBox="1"/>
          <p:nvPr/>
        </p:nvSpPr>
        <p:spPr>
          <a:xfrm>
            <a:off x="838200" y="3289878"/>
            <a:ext cx="3437965" cy="2154436"/>
          </a:xfrm>
          <a:prstGeom prst="rect">
            <a:avLst/>
          </a:prstGeom>
          <a:solidFill>
            <a:srgbClr val="ED007E"/>
          </a:solidFill>
          <a:ln w="63500">
            <a:solidFill>
              <a:srgbClr val="ED007E"/>
            </a:solidFill>
          </a:ln>
        </p:spPr>
        <p:txBody>
          <a:bodyPr wrap="square" rtlCol="0">
            <a:spAutoFit/>
          </a:bodyPr>
          <a:lstStyle/>
          <a:p>
            <a:endParaRPr lang="es-ES_tradnl" dirty="0">
              <a:solidFill>
                <a:schemeClr val="bg1"/>
              </a:solidFill>
              <a:latin typeface="Segoe Print" panose="02000800000000000000" pitchFamily="2" charset="0"/>
            </a:endParaRPr>
          </a:p>
          <a:p>
            <a:endParaRPr lang="es-ES_tradnl" dirty="0">
              <a:solidFill>
                <a:schemeClr val="bg1"/>
              </a:solidFill>
              <a:latin typeface="Segoe Print" panose="02000800000000000000" pitchFamily="2" charset="0"/>
            </a:endParaRPr>
          </a:p>
          <a:p>
            <a:pPr algn="ctr"/>
            <a:r>
              <a:rPr lang="es-ES_tradnl" sz="2600" dirty="0">
                <a:solidFill>
                  <a:schemeClr val="bg1"/>
                </a:solidFill>
                <a:latin typeface="Segoe Print" panose="02000800000000000000" pitchFamily="2" charset="0"/>
              </a:rPr>
              <a:t>Actuar como</a:t>
            </a:r>
          </a:p>
          <a:p>
            <a:pPr algn="ctr"/>
            <a:r>
              <a:rPr lang="es-ES_tradnl" sz="2600" dirty="0">
                <a:solidFill>
                  <a:schemeClr val="bg1"/>
                </a:solidFill>
                <a:latin typeface="Segoe Print" panose="02000800000000000000" pitchFamily="2" charset="0"/>
              </a:rPr>
              <a:t>humano</a:t>
            </a:r>
          </a:p>
          <a:p>
            <a:pPr algn="ctr"/>
            <a:endParaRPr lang="es-ES_tradnl" sz="2800" dirty="0">
              <a:solidFill>
                <a:schemeClr val="bg1"/>
              </a:solidFill>
              <a:latin typeface="Segoe Print" panose="02000800000000000000" pitchFamily="2" charset="0"/>
            </a:endParaRPr>
          </a:p>
          <a:p>
            <a:endParaRPr lang="es-ES_tradnl" dirty="0">
              <a:solidFill>
                <a:schemeClr val="bg1"/>
              </a:solidFill>
              <a:latin typeface="Segoe Print" panose="02000800000000000000" pitchFamily="2" charset="0"/>
            </a:endParaRPr>
          </a:p>
        </p:txBody>
      </p:sp>
    </p:spTree>
    <p:extLst>
      <p:ext uri="{BB962C8B-B14F-4D97-AF65-F5344CB8AC3E}">
        <p14:creationId xmlns:p14="http://schemas.microsoft.com/office/powerpoint/2010/main" val="42060480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8" name="Title 17">
            <a:extLst>
              <a:ext uri="{FF2B5EF4-FFF2-40B4-BE49-F238E27FC236}">
                <a16:creationId xmlns:a16="http://schemas.microsoft.com/office/drawing/2014/main" id="{B039D87A-334F-2744-9A22-08B4233156CD}"/>
              </a:ext>
            </a:extLst>
          </p:cNvPr>
          <p:cNvSpPr>
            <a:spLocks noGrp="1"/>
          </p:cNvSpPr>
          <p:nvPr>
            <p:ph type="title"/>
          </p:nvPr>
        </p:nvSpPr>
        <p:spPr>
          <a:xfrm>
            <a:off x="838200" y="14486"/>
            <a:ext cx="10515600" cy="1325563"/>
          </a:xfrm>
        </p:spPr>
        <p:txBody>
          <a:bodyPr>
            <a:normAutofit/>
          </a:bodyPr>
          <a:lstStyle/>
          <a:p>
            <a:r>
              <a:rPr lang="es-ES_tradnl" sz="3200" dirty="0">
                <a:solidFill>
                  <a:srgbClr val="ED007E"/>
                </a:solidFill>
                <a:latin typeface="Segoe Print" panose="02000800000000000000" pitchFamily="2" charset="0"/>
              </a:rPr>
              <a:t>Definiciones Modernas de Inteligencia Artificial</a:t>
            </a:r>
          </a:p>
        </p:txBody>
      </p:sp>
      <p:pic>
        <p:nvPicPr>
          <p:cNvPr id="5" name="Picture 4" descr="Table&#10;&#10;Description automatically generated">
            <a:extLst>
              <a:ext uri="{FF2B5EF4-FFF2-40B4-BE49-F238E27FC236}">
                <a16:creationId xmlns:a16="http://schemas.microsoft.com/office/drawing/2014/main" id="{FEEC2C99-E975-1B44-A0DC-E6B9933FED1B}"/>
              </a:ext>
            </a:extLst>
          </p:cNvPr>
          <p:cNvPicPr>
            <a:picLocks noChangeAspect="1"/>
          </p:cNvPicPr>
          <p:nvPr/>
        </p:nvPicPr>
        <p:blipFill>
          <a:blip r:embed="rId2">
            <a:duotone>
              <a:prstClr val="black"/>
              <a:srgbClr val="11ADE5">
                <a:tint val="45000"/>
                <a:satMod val="400000"/>
              </a:srgbClr>
            </a:duotone>
          </a:blip>
          <a:stretch>
            <a:fillRect/>
          </a:stretch>
        </p:blipFill>
        <p:spPr>
          <a:xfrm>
            <a:off x="838200" y="1193501"/>
            <a:ext cx="6971755" cy="4227045"/>
          </a:xfrm>
          <a:prstGeom prst="rect">
            <a:avLst/>
          </a:prstGeom>
        </p:spPr>
      </p:pic>
      <p:pic>
        <p:nvPicPr>
          <p:cNvPr id="9" name="Picture 8" descr="A picture containing text, electronics&#10;&#10;Description automatically generated">
            <a:extLst>
              <a:ext uri="{FF2B5EF4-FFF2-40B4-BE49-F238E27FC236}">
                <a16:creationId xmlns:a16="http://schemas.microsoft.com/office/drawing/2014/main" id="{FC6D38FB-1230-2548-9244-9B1872233F5B}"/>
              </a:ext>
            </a:extLst>
          </p:cNvPr>
          <p:cNvPicPr>
            <a:picLocks noChangeAspect="1"/>
          </p:cNvPicPr>
          <p:nvPr/>
        </p:nvPicPr>
        <p:blipFill>
          <a:blip r:embed="rId3">
            <a:duotone>
              <a:prstClr val="black"/>
              <a:srgbClr val="11ADE5">
                <a:tint val="45000"/>
                <a:satMod val="400000"/>
              </a:srgbClr>
            </a:duotone>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8326367" y="2028017"/>
            <a:ext cx="3482458" cy="2436038"/>
          </a:xfrm>
          <a:prstGeom prst="rect">
            <a:avLst/>
          </a:prstGeom>
          <a:ln>
            <a:noFill/>
          </a:ln>
          <a:effectLst>
            <a:softEdge rad="112500"/>
          </a:effectLst>
        </p:spPr>
      </p:pic>
      <p:sp>
        <p:nvSpPr>
          <p:cNvPr id="13" name="TextBox 12">
            <a:extLst>
              <a:ext uri="{FF2B5EF4-FFF2-40B4-BE49-F238E27FC236}">
                <a16:creationId xmlns:a16="http://schemas.microsoft.com/office/drawing/2014/main" id="{CE47937B-6F73-0E49-B923-2D461C17F88A}"/>
              </a:ext>
            </a:extLst>
          </p:cNvPr>
          <p:cNvSpPr txBox="1"/>
          <p:nvPr/>
        </p:nvSpPr>
        <p:spPr>
          <a:xfrm>
            <a:off x="8505509" y="4581553"/>
            <a:ext cx="3198807" cy="523220"/>
          </a:xfrm>
          <a:prstGeom prst="rect">
            <a:avLst/>
          </a:prstGeom>
          <a:noFill/>
        </p:spPr>
        <p:txBody>
          <a:bodyPr wrap="square" rtlCol="0">
            <a:spAutoFit/>
          </a:bodyPr>
          <a:lstStyle/>
          <a:p>
            <a:pPr algn="ctr"/>
            <a:r>
              <a:rPr lang="en-US" sz="1400" dirty="0">
                <a:solidFill>
                  <a:srgbClr val="11ADE5"/>
                </a:solidFill>
                <a:latin typeface="Segoe Print" panose="02000800000000000000" pitchFamily="2" charset="0"/>
              </a:rPr>
              <a:t>Russell and Norvig, 2021</a:t>
            </a:r>
          </a:p>
          <a:p>
            <a:pPr algn="ctr"/>
            <a:endParaRPr lang="en-US" sz="1400" dirty="0">
              <a:latin typeface="+mj-lt"/>
            </a:endParaRPr>
          </a:p>
        </p:txBody>
      </p:sp>
      <p:sp>
        <p:nvSpPr>
          <p:cNvPr id="10" name="Rectangle 9">
            <a:extLst>
              <a:ext uri="{FF2B5EF4-FFF2-40B4-BE49-F238E27FC236}">
                <a16:creationId xmlns:a16="http://schemas.microsoft.com/office/drawing/2014/main" id="{7BF3D0E3-DB98-FF40-9FD3-3C40EBBB73AE}"/>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23B42F6A-EF17-DA40-AABB-A5A610EA23E2}"/>
              </a:ext>
            </a:extLst>
          </p:cNvPr>
          <p:cNvSpPr txBox="1"/>
          <p:nvPr/>
        </p:nvSpPr>
        <p:spPr>
          <a:xfrm>
            <a:off x="4308177" y="1178959"/>
            <a:ext cx="3460845" cy="2109257"/>
          </a:xfrm>
          <a:prstGeom prst="rect">
            <a:avLst/>
          </a:prstGeom>
          <a:noFill/>
          <a:ln w="63500">
            <a:solidFill>
              <a:srgbClr val="ED007E"/>
            </a:solidFill>
          </a:ln>
        </p:spPr>
        <p:txBody>
          <a:bodyPr wrap="square" rtlCol="0">
            <a:spAutoFit/>
          </a:bodyPr>
          <a:lstStyle/>
          <a:p>
            <a:endParaRPr lang="es-ES_tradnl" dirty="0"/>
          </a:p>
        </p:txBody>
      </p:sp>
      <p:pic>
        <p:nvPicPr>
          <p:cNvPr id="14" name="Picture 13" descr="A picture containing text&#10;&#10;Description automatically generated">
            <a:extLst>
              <a:ext uri="{FF2B5EF4-FFF2-40B4-BE49-F238E27FC236}">
                <a16:creationId xmlns:a16="http://schemas.microsoft.com/office/drawing/2014/main" id="{4F48945B-A40F-5447-B207-363848EE7023}"/>
              </a:ext>
            </a:extLst>
          </p:cNvPr>
          <p:cNvPicPr>
            <a:picLocks noChangeAspect="1"/>
          </p:cNvPicPr>
          <p:nvPr/>
        </p:nvPicPr>
        <p:blipFill>
          <a:blip r:embed="rId5"/>
          <a:stretch>
            <a:fillRect/>
          </a:stretch>
        </p:blipFill>
        <p:spPr>
          <a:xfrm>
            <a:off x="11136895" y="5943599"/>
            <a:ext cx="852929" cy="914401"/>
          </a:xfrm>
          <a:prstGeom prst="rect">
            <a:avLst/>
          </a:prstGeom>
        </p:spPr>
      </p:pic>
      <p:pic>
        <p:nvPicPr>
          <p:cNvPr id="15" name="Picture 14" descr="A picture containing graphical user interface&#10;&#10;Description automatically generated">
            <a:extLst>
              <a:ext uri="{FF2B5EF4-FFF2-40B4-BE49-F238E27FC236}">
                <a16:creationId xmlns:a16="http://schemas.microsoft.com/office/drawing/2014/main" id="{DB015A82-1DA7-3E4E-BB20-8B221F584243}"/>
              </a:ext>
            </a:extLst>
          </p:cNvPr>
          <p:cNvPicPr>
            <a:picLocks noChangeAspect="1"/>
          </p:cNvPicPr>
          <p:nvPr/>
        </p:nvPicPr>
        <p:blipFill>
          <a:blip r:embed="rId6"/>
          <a:stretch>
            <a:fillRect/>
          </a:stretch>
        </p:blipFill>
        <p:spPr>
          <a:xfrm>
            <a:off x="143622" y="6012186"/>
            <a:ext cx="2832661" cy="750336"/>
          </a:xfrm>
          <a:prstGeom prst="rect">
            <a:avLst/>
          </a:prstGeom>
        </p:spPr>
      </p:pic>
      <p:sp>
        <p:nvSpPr>
          <p:cNvPr id="11" name="TextBox 10">
            <a:extLst>
              <a:ext uri="{FF2B5EF4-FFF2-40B4-BE49-F238E27FC236}">
                <a16:creationId xmlns:a16="http://schemas.microsoft.com/office/drawing/2014/main" id="{20070D52-C5AE-3049-8C46-7137F5D39422}"/>
              </a:ext>
            </a:extLst>
          </p:cNvPr>
          <p:cNvSpPr txBox="1"/>
          <p:nvPr/>
        </p:nvSpPr>
        <p:spPr>
          <a:xfrm>
            <a:off x="4308177" y="1156369"/>
            <a:ext cx="3437965" cy="2154436"/>
          </a:xfrm>
          <a:prstGeom prst="rect">
            <a:avLst/>
          </a:prstGeom>
          <a:solidFill>
            <a:srgbClr val="ED007E"/>
          </a:solidFill>
          <a:ln w="63500">
            <a:solidFill>
              <a:srgbClr val="ED007E"/>
            </a:solidFill>
          </a:ln>
        </p:spPr>
        <p:txBody>
          <a:bodyPr wrap="square" rtlCol="0">
            <a:spAutoFit/>
          </a:bodyPr>
          <a:lstStyle/>
          <a:p>
            <a:endParaRPr lang="es-ES_tradnl" dirty="0">
              <a:solidFill>
                <a:schemeClr val="bg1"/>
              </a:solidFill>
              <a:latin typeface="Segoe Print" panose="02000800000000000000" pitchFamily="2" charset="0"/>
            </a:endParaRPr>
          </a:p>
          <a:p>
            <a:endParaRPr lang="es-ES_tradnl" dirty="0">
              <a:solidFill>
                <a:schemeClr val="bg1"/>
              </a:solidFill>
              <a:latin typeface="Segoe Print" panose="02000800000000000000" pitchFamily="2" charset="0"/>
            </a:endParaRPr>
          </a:p>
          <a:p>
            <a:pPr algn="ctr"/>
            <a:r>
              <a:rPr lang="es-ES_tradnl" sz="2600" dirty="0">
                <a:solidFill>
                  <a:schemeClr val="bg1"/>
                </a:solidFill>
                <a:latin typeface="Segoe Print" panose="02000800000000000000" pitchFamily="2" charset="0"/>
              </a:rPr>
              <a:t>Pensar racionalmente</a:t>
            </a:r>
          </a:p>
          <a:p>
            <a:pPr algn="ctr"/>
            <a:endParaRPr lang="es-ES_tradnl" sz="2800" dirty="0">
              <a:solidFill>
                <a:schemeClr val="bg1"/>
              </a:solidFill>
              <a:latin typeface="Segoe Print" panose="02000800000000000000" pitchFamily="2" charset="0"/>
            </a:endParaRPr>
          </a:p>
          <a:p>
            <a:endParaRPr lang="es-ES_tradnl" dirty="0">
              <a:solidFill>
                <a:schemeClr val="bg1"/>
              </a:solidFill>
              <a:latin typeface="Segoe Print" panose="02000800000000000000" pitchFamily="2" charset="0"/>
            </a:endParaRPr>
          </a:p>
        </p:txBody>
      </p:sp>
    </p:spTree>
    <p:extLst>
      <p:ext uri="{BB962C8B-B14F-4D97-AF65-F5344CB8AC3E}">
        <p14:creationId xmlns:p14="http://schemas.microsoft.com/office/powerpoint/2010/main" val="392719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8" name="Title 17">
            <a:extLst>
              <a:ext uri="{FF2B5EF4-FFF2-40B4-BE49-F238E27FC236}">
                <a16:creationId xmlns:a16="http://schemas.microsoft.com/office/drawing/2014/main" id="{B039D87A-334F-2744-9A22-08B4233156CD}"/>
              </a:ext>
            </a:extLst>
          </p:cNvPr>
          <p:cNvSpPr>
            <a:spLocks noGrp="1"/>
          </p:cNvSpPr>
          <p:nvPr>
            <p:ph type="title"/>
          </p:nvPr>
        </p:nvSpPr>
        <p:spPr>
          <a:xfrm>
            <a:off x="838200" y="14486"/>
            <a:ext cx="10515600" cy="1325563"/>
          </a:xfrm>
        </p:spPr>
        <p:txBody>
          <a:bodyPr>
            <a:normAutofit/>
          </a:bodyPr>
          <a:lstStyle/>
          <a:p>
            <a:r>
              <a:rPr lang="es-ES_tradnl" sz="3200" dirty="0">
                <a:solidFill>
                  <a:srgbClr val="ED007E"/>
                </a:solidFill>
                <a:latin typeface="Segoe Print" panose="02000800000000000000" pitchFamily="2" charset="0"/>
              </a:rPr>
              <a:t>Definiciones Modernas de Inteligencia Artificial</a:t>
            </a:r>
          </a:p>
        </p:txBody>
      </p:sp>
      <p:pic>
        <p:nvPicPr>
          <p:cNvPr id="5" name="Picture 4" descr="Table&#10;&#10;Description automatically generated">
            <a:extLst>
              <a:ext uri="{FF2B5EF4-FFF2-40B4-BE49-F238E27FC236}">
                <a16:creationId xmlns:a16="http://schemas.microsoft.com/office/drawing/2014/main" id="{FEEC2C99-E975-1B44-A0DC-E6B9933FED1B}"/>
              </a:ext>
            </a:extLst>
          </p:cNvPr>
          <p:cNvPicPr>
            <a:picLocks noChangeAspect="1"/>
          </p:cNvPicPr>
          <p:nvPr/>
        </p:nvPicPr>
        <p:blipFill>
          <a:blip r:embed="rId2">
            <a:duotone>
              <a:prstClr val="black"/>
              <a:srgbClr val="11ADE5">
                <a:tint val="45000"/>
                <a:satMod val="400000"/>
              </a:srgbClr>
            </a:duotone>
          </a:blip>
          <a:stretch>
            <a:fillRect/>
          </a:stretch>
        </p:blipFill>
        <p:spPr>
          <a:xfrm>
            <a:off x="838200" y="1193501"/>
            <a:ext cx="6971755" cy="4227045"/>
          </a:xfrm>
          <a:prstGeom prst="rect">
            <a:avLst/>
          </a:prstGeom>
        </p:spPr>
      </p:pic>
      <p:pic>
        <p:nvPicPr>
          <p:cNvPr id="9" name="Picture 8" descr="A picture containing text, electronics&#10;&#10;Description automatically generated">
            <a:extLst>
              <a:ext uri="{FF2B5EF4-FFF2-40B4-BE49-F238E27FC236}">
                <a16:creationId xmlns:a16="http://schemas.microsoft.com/office/drawing/2014/main" id="{FC6D38FB-1230-2548-9244-9B1872233F5B}"/>
              </a:ext>
            </a:extLst>
          </p:cNvPr>
          <p:cNvPicPr>
            <a:picLocks noChangeAspect="1"/>
          </p:cNvPicPr>
          <p:nvPr/>
        </p:nvPicPr>
        <p:blipFill>
          <a:blip r:embed="rId3">
            <a:duotone>
              <a:prstClr val="black"/>
              <a:srgbClr val="11ADE5">
                <a:tint val="45000"/>
                <a:satMod val="400000"/>
              </a:srgbClr>
            </a:duotone>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8326367" y="2028017"/>
            <a:ext cx="3482458" cy="2436038"/>
          </a:xfrm>
          <a:prstGeom prst="rect">
            <a:avLst/>
          </a:prstGeom>
          <a:ln>
            <a:noFill/>
          </a:ln>
          <a:effectLst>
            <a:softEdge rad="112500"/>
          </a:effectLst>
        </p:spPr>
      </p:pic>
      <p:sp>
        <p:nvSpPr>
          <p:cNvPr id="13" name="TextBox 12">
            <a:extLst>
              <a:ext uri="{FF2B5EF4-FFF2-40B4-BE49-F238E27FC236}">
                <a16:creationId xmlns:a16="http://schemas.microsoft.com/office/drawing/2014/main" id="{CE47937B-6F73-0E49-B923-2D461C17F88A}"/>
              </a:ext>
            </a:extLst>
          </p:cNvPr>
          <p:cNvSpPr txBox="1"/>
          <p:nvPr/>
        </p:nvSpPr>
        <p:spPr>
          <a:xfrm>
            <a:off x="8505509" y="4581553"/>
            <a:ext cx="3198807" cy="523220"/>
          </a:xfrm>
          <a:prstGeom prst="rect">
            <a:avLst/>
          </a:prstGeom>
          <a:noFill/>
        </p:spPr>
        <p:txBody>
          <a:bodyPr wrap="square" rtlCol="0">
            <a:spAutoFit/>
          </a:bodyPr>
          <a:lstStyle/>
          <a:p>
            <a:pPr algn="ctr"/>
            <a:r>
              <a:rPr lang="en-US" sz="1400" dirty="0">
                <a:solidFill>
                  <a:srgbClr val="11ADE5"/>
                </a:solidFill>
                <a:latin typeface="Segoe Print" panose="02000800000000000000" pitchFamily="2" charset="0"/>
              </a:rPr>
              <a:t>Russell and Norvig, 2021</a:t>
            </a:r>
          </a:p>
          <a:p>
            <a:pPr algn="ctr"/>
            <a:endParaRPr lang="en-US" sz="1400" dirty="0">
              <a:latin typeface="+mj-lt"/>
            </a:endParaRPr>
          </a:p>
        </p:txBody>
      </p:sp>
      <p:sp>
        <p:nvSpPr>
          <p:cNvPr id="10" name="Rectangle 9">
            <a:extLst>
              <a:ext uri="{FF2B5EF4-FFF2-40B4-BE49-F238E27FC236}">
                <a16:creationId xmlns:a16="http://schemas.microsoft.com/office/drawing/2014/main" id="{7BF3D0E3-DB98-FF40-9FD3-3C40EBBB73AE}"/>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FF316B52-4847-7B40-B66D-1951CF67BC75}"/>
              </a:ext>
            </a:extLst>
          </p:cNvPr>
          <p:cNvSpPr txBox="1"/>
          <p:nvPr/>
        </p:nvSpPr>
        <p:spPr>
          <a:xfrm>
            <a:off x="4324077" y="3311289"/>
            <a:ext cx="3460845" cy="2109257"/>
          </a:xfrm>
          <a:prstGeom prst="rect">
            <a:avLst/>
          </a:prstGeom>
          <a:noFill/>
          <a:ln w="63500">
            <a:solidFill>
              <a:srgbClr val="ED007E"/>
            </a:solidFill>
          </a:ln>
        </p:spPr>
        <p:txBody>
          <a:bodyPr wrap="square" rtlCol="0">
            <a:spAutoFit/>
          </a:bodyPr>
          <a:lstStyle/>
          <a:p>
            <a:endParaRPr lang="es-ES_tradnl" dirty="0"/>
          </a:p>
        </p:txBody>
      </p:sp>
      <p:pic>
        <p:nvPicPr>
          <p:cNvPr id="14" name="Picture 13" descr="A picture containing text&#10;&#10;Description automatically generated">
            <a:extLst>
              <a:ext uri="{FF2B5EF4-FFF2-40B4-BE49-F238E27FC236}">
                <a16:creationId xmlns:a16="http://schemas.microsoft.com/office/drawing/2014/main" id="{DBA62811-6A6C-B54E-B613-0DC73FA99CC1}"/>
              </a:ext>
            </a:extLst>
          </p:cNvPr>
          <p:cNvPicPr>
            <a:picLocks noChangeAspect="1"/>
          </p:cNvPicPr>
          <p:nvPr/>
        </p:nvPicPr>
        <p:blipFill>
          <a:blip r:embed="rId5"/>
          <a:stretch>
            <a:fillRect/>
          </a:stretch>
        </p:blipFill>
        <p:spPr>
          <a:xfrm>
            <a:off x="11136895" y="5943599"/>
            <a:ext cx="852929" cy="914401"/>
          </a:xfrm>
          <a:prstGeom prst="rect">
            <a:avLst/>
          </a:prstGeom>
        </p:spPr>
      </p:pic>
      <p:pic>
        <p:nvPicPr>
          <p:cNvPr id="15" name="Picture 14" descr="A picture containing graphical user interface&#10;&#10;Description automatically generated">
            <a:extLst>
              <a:ext uri="{FF2B5EF4-FFF2-40B4-BE49-F238E27FC236}">
                <a16:creationId xmlns:a16="http://schemas.microsoft.com/office/drawing/2014/main" id="{116607B9-A5D6-7F4A-A8F1-B67FBD938A4B}"/>
              </a:ext>
            </a:extLst>
          </p:cNvPr>
          <p:cNvPicPr>
            <a:picLocks noChangeAspect="1"/>
          </p:cNvPicPr>
          <p:nvPr/>
        </p:nvPicPr>
        <p:blipFill>
          <a:blip r:embed="rId6"/>
          <a:stretch>
            <a:fillRect/>
          </a:stretch>
        </p:blipFill>
        <p:spPr>
          <a:xfrm>
            <a:off x="143622" y="6012186"/>
            <a:ext cx="2832661" cy="750336"/>
          </a:xfrm>
          <a:prstGeom prst="rect">
            <a:avLst/>
          </a:prstGeom>
        </p:spPr>
      </p:pic>
      <p:sp>
        <p:nvSpPr>
          <p:cNvPr id="11" name="TextBox 10">
            <a:extLst>
              <a:ext uri="{FF2B5EF4-FFF2-40B4-BE49-F238E27FC236}">
                <a16:creationId xmlns:a16="http://schemas.microsoft.com/office/drawing/2014/main" id="{0F9D5325-2223-E947-BD08-9B347E13CBD0}"/>
              </a:ext>
            </a:extLst>
          </p:cNvPr>
          <p:cNvSpPr txBox="1"/>
          <p:nvPr/>
        </p:nvSpPr>
        <p:spPr>
          <a:xfrm>
            <a:off x="4346957" y="3288699"/>
            <a:ext cx="3437965" cy="2154436"/>
          </a:xfrm>
          <a:prstGeom prst="rect">
            <a:avLst/>
          </a:prstGeom>
          <a:solidFill>
            <a:srgbClr val="ED007E"/>
          </a:solidFill>
          <a:ln w="63500">
            <a:solidFill>
              <a:srgbClr val="ED007E"/>
            </a:solidFill>
          </a:ln>
        </p:spPr>
        <p:txBody>
          <a:bodyPr wrap="square" rtlCol="0">
            <a:spAutoFit/>
          </a:bodyPr>
          <a:lstStyle/>
          <a:p>
            <a:endParaRPr lang="es-ES_tradnl" dirty="0">
              <a:solidFill>
                <a:schemeClr val="bg1"/>
              </a:solidFill>
              <a:latin typeface="Segoe Print" panose="02000800000000000000" pitchFamily="2" charset="0"/>
            </a:endParaRPr>
          </a:p>
          <a:p>
            <a:endParaRPr lang="es-ES_tradnl" dirty="0">
              <a:solidFill>
                <a:schemeClr val="bg1"/>
              </a:solidFill>
              <a:latin typeface="Segoe Print" panose="02000800000000000000" pitchFamily="2" charset="0"/>
            </a:endParaRPr>
          </a:p>
          <a:p>
            <a:pPr algn="ctr"/>
            <a:r>
              <a:rPr lang="es-ES_tradnl" sz="2600" dirty="0">
                <a:solidFill>
                  <a:schemeClr val="bg1"/>
                </a:solidFill>
                <a:latin typeface="Segoe Print" panose="02000800000000000000" pitchFamily="2" charset="0"/>
              </a:rPr>
              <a:t>Actuar racionalmente</a:t>
            </a:r>
          </a:p>
          <a:p>
            <a:pPr algn="ctr"/>
            <a:endParaRPr lang="es-ES_tradnl" sz="2800" dirty="0">
              <a:solidFill>
                <a:schemeClr val="bg1"/>
              </a:solidFill>
              <a:latin typeface="Segoe Print" panose="02000800000000000000" pitchFamily="2" charset="0"/>
            </a:endParaRPr>
          </a:p>
          <a:p>
            <a:endParaRPr lang="es-ES_tradnl" dirty="0">
              <a:solidFill>
                <a:schemeClr val="bg1"/>
              </a:solidFill>
              <a:latin typeface="Segoe Print" panose="02000800000000000000" pitchFamily="2" charset="0"/>
            </a:endParaRPr>
          </a:p>
        </p:txBody>
      </p:sp>
    </p:spTree>
    <p:extLst>
      <p:ext uri="{BB962C8B-B14F-4D97-AF65-F5344CB8AC3E}">
        <p14:creationId xmlns:p14="http://schemas.microsoft.com/office/powerpoint/2010/main" val="1920269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8" name="Title 17">
            <a:extLst>
              <a:ext uri="{FF2B5EF4-FFF2-40B4-BE49-F238E27FC236}">
                <a16:creationId xmlns:a16="http://schemas.microsoft.com/office/drawing/2014/main" id="{B039D87A-334F-2744-9A22-08B4233156CD}"/>
              </a:ext>
            </a:extLst>
          </p:cNvPr>
          <p:cNvSpPr>
            <a:spLocks noGrp="1"/>
          </p:cNvSpPr>
          <p:nvPr>
            <p:ph type="title"/>
          </p:nvPr>
        </p:nvSpPr>
        <p:spPr>
          <a:xfrm>
            <a:off x="838200" y="14486"/>
            <a:ext cx="10515600" cy="1325563"/>
          </a:xfrm>
        </p:spPr>
        <p:txBody>
          <a:bodyPr>
            <a:normAutofit/>
          </a:bodyPr>
          <a:lstStyle/>
          <a:p>
            <a:r>
              <a:rPr lang="es-ES_tradnl" sz="3200" dirty="0">
                <a:solidFill>
                  <a:srgbClr val="ED007E"/>
                </a:solidFill>
                <a:latin typeface="Segoe Print" panose="02000800000000000000" pitchFamily="2" charset="0"/>
              </a:rPr>
              <a:t>Definiciones Modernas de Inteligencia Artificial</a:t>
            </a:r>
          </a:p>
        </p:txBody>
      </p:sp>
      <p:sp>
        <p:nvSpPr>
          <p:cNvPr id="13" name="TextBox 12">
            <a:extLst>
              <a:ext uri="{FF2B5EF4-FFF2-40B4-BE49-F238E27FC236}">
                <a16:creationId xmlns:a16="http://schemas.microsoft.com/office/drawing/2014/main" id="{CE47937B-6F73-0E49-B923-2D461C17F88A}"/>
              </a:ext>
            </a:extLst>
          </p:cNvPr>
          <p:cNvSpPr txBox="1"/>
          <p:nvPr/>
        </p:nvSpPr>
        <p:spPr>
          <a:xfrm>
            <a:off x="8455591" y="4843163"/>
            <a:ext cx="3198807" cy="523220"/>
          </a:xfrm>
          <a:prstGeom prst="rect">
            <a:avLst/>
          </a:prstGeom>
          <a:noFill/>
        </p:spPr>
        <p:txBody>
          <a:bodyPr wrap="square" rtlCol="0">
            <a:spAutoFit/>
          </a:bodyPr>
          <a:lstStyle/>
          <a:p>
            <a:pPr algn="ctr"/>
            <a:r>
              <a:rPr lang="en-US" sz="1400" dirty="0">
                <a:solidFill>
                  <a:srgbClr val="11ADE5"/>
                </a:solidFill>
                <a:latin typeface="Segoe Print" panose="02000800000000000000" pitchFamily="2" charset="0"/>
              </a:rPr>
              <a:t>Russell and Norvig, 2021</a:t>
            </a:r>
          </a:p>
          <a:p>
            <a:pPr algn="ctr"/>
            <a:endParaRPr lang="en-US" sz="1400" dirty="0">
              <a:latin typeface="+mj-lt"/>
            </a:endParaRPr>
          </a:p>
        </p:txBody>
      </p:sp>
      <p:sp>
        <p:nvSpPr>
          <p:cNvPr id="10" name="Rectangle 9">
            <a:extLst>
              <a:ext uri="{FF2B5EF4-FFF2-40B4-BE49-F238E27FC236}">
                <a16:creationId xmlns:a16="http://schemas.microsoft.com/office/drawing/2014/main" id="{7BF3D0E3-DB98-FF40-9FD3-3C40EBBB73AE}"/>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descr="A picture containing text&#10;&#10;Description automatically generated">
            <a:extLst>
              <a:ext uri="{FF2B5EF4-FFF2-40B4-BE49-F238E27FC236}">
                <a16:creationId xmlns:a16="http://schemas.microsoft.com/office/drawing/2014/main" id="{DBA62811-6A6C-B54E-B613-0DC73FA99CC1}"/>
              </a:ext>
            </a:extLst>
          </p:cNvPr>
          <p:cNvPicPr>
            <a:picLocks noChangeAspect="1"/>
          </p:cNvPicPr>
          <p:nvPr/>
        </p:nvPicPr>
        <p:blipFill>
          <a:blip r:embed="rId2"/>
          <a:stretch>
            <a:fillRect/>
          </a:stretch>
        </p:blipFill>
        <p:spPr>
          <a:xfrm>
            <a:off x="11136895" y="5943599"/>
            <a:ext cx="852929" cy="914401"/>
          </a:xfrm>
          <a:prstGeom prst="rect">
            <a:avLst/>
          </a:prstGeom>
        </p:spPr>
      </p:pic>
      <p:pic>
        <p:nvPicPr>
          <p:cNvPr id="15" name="Picture 14" descr="A picture containing graphical user interface&#10;&#10;Description automatically generated">
            <a:extLst>
              <a:ext uri="{FF2B5EF4-FFF2-40B4-BE49-F238E27FC236}">
                <a16:creationId xmlns:a16="http://schemas.microsoft.com/office/drawing/2014/main" id="{116607B9-A5D6-7F4A-A8F1-B67FBD938A4B}"/>
              </a:ext>
            </a:extLst>
          </p:cNvPr>
          <p:cNvPicPr>
            <a:picLocks noChangeAspect="1"/>
          </p:cNvPicPr>
          <p:nvPr/>
        </p:nvPicPr>
        <p:blipFill>
          <a:blip r:embed="rId3"/>
          <a:stretch>
            <a:fillRect/>
          </a:stretch>
        </p:blipFill>
        <p:spPr>
          <a:xfrm>
            <a:off x="143622" y="6012186"/>
            <a:ext cx="2832661" cy="750336"/>
          </a:xfrm>
          <a:prstGeom prst="rect">
            <a:avLst/>
          </a:prstGeom>
        </p:spPr>
      </p:pic>
      <p:sp>
        <p:nvSpPr>
          <p:cNvPr id="11" name="TextBox 10">
            <a:extLst>
              <a:ext uri="{FF2B5EF4-FFF2-40B4-BE49-F238E27FC236}">
                <a16:creationId xmlns:a16="http://schemas.microsoft.com/office/drawing/2014/main" id="{0F9D5325-2223-E947-BD08-9B347E13CBD0}"/>
              </a:ext>
            </a:extLst>
          </p:cNvPr>
          <p:cNvSpPr txBox="1"/>
          <p:nvPr/>
        </p:nvSpPr>
        <p:spPr>
          <a:xfrm>
            <a:off x="4281282" y="3437795"/>
            <a:ext cx="3437965" cy="2154436"/>
          </a:xfrm>
          <a:prstGeom prst="rect">
            <a:avLst/>
          </a:prstGeom>
          <a:solidFill>
            <a:srgbClr val="ED007E">
              <a:alpha val="64418"/>
            </a:srgbClr>
          </a:solidFill>
          <a:ln w="63500">
            <a:solidFill>
              <a:srgbClr val="ED007E"/>
            </a:solidFill>
          </a:ln>
        </p:spPr>
        <p:txBody>
          <a:bodyPr wrap="square" rtlCol="0">
            <a:spAutoFit/>
          </a:bodyPr>
          <a:lstStyle/>
          <a:p>
            <a:endParaRPr lang="es-ES_tradnl" dirty="0">
              <a:solidFill>
                <a:schemeClr val="bg1"/>
              </a:solidFill>
              <a:latin typeface="Segoe Print" panose="02000800000000000000" pitchFamily="2" charset="0"/>
            </a:endParaRPr>
          </a:p>
          <a:p>
            <a:endParaRPr lang="es-ES_tradnl" dirty="0">
              <a:solidFill>
                <a:schemeClr val="bg1"/>
              </a:solidFill>
              <a:latin typeface="Segoe Print" panose="02000800000000000000" pitchFamily="2" charset="0"/>
            </a:endParaRPr>
          </a:p>
          <a:p>
            <a:pPr algn="ctr"/>
            <a:r>
              <a:rPr lang="es-ES_tradnl" sz="2600" dirty="0">
                <a:solidFill>
                  <a:schemeClr val="bg1"/>
                </a:solidFill>
                <a:latin typeface="Segoe Print" panose="02000800000000000000" pitchFamily="2" charset="0"/>
              </a:rPr>
              <a:t>Actuar racionalmente</a:t>
            </a:r>
          </a:p>
          <a:p>
            <a:pPr algn="ctr"/>
            <a:endParaRPr lang="es-ES_tradnl" sz="2800" dirty="0">
              <a:solidFill>
                <a:schemeClr val="bg1"/>
              </a:solidFill>
              <a:latin typeface="Segoe Print" panose="02000800000000000000" pitchFamily="2" charset="0"/>
            </a:endParaRPr>
          </a:p>
          <a:p>
            <a:endParaRPr lang="es-ES_tradnl" dirty="0">
              <a:solidFill>
                <a:schemeClr val="bg1"/>
              </a:solidFill>
              <a:latin typeface="Segoe Print" panose="02000800000000000000" pitchFamily="2" charset="0"/>
            </a:endParaRPr>
          </a:p>
        </p:txBody>
      </p:sp>
      <p:sp>
        <p:nvSpPr>
          <p:cNvPr id="16" name="TextBox 15">
            <a:extLst>
              <a:ext uri="{FF2B5EF4-FFF2-40B4-BE49-F238E27FC236}">
                <a16:creationId xmlns:a16="http://schemas.microsoft.com/office/drawing/2014/main" id="{23C92734-416B-ED4A-B538-28ADF6F1FF2B}"/>
              </a:ext>
            </a:extLst>
          </p:cNvPr>
          <p:cNvSpPr txBox="1"/>
          <p:nvPr/>
        </p:nvSpPr>
        <p:spPr>
          <a:xfrm>
            <a:off x="834035" y="1289408"/>
            <a:ext cx="3437965" cy="2154436"/>
          </a:xfrm>
          <a:prstGeom prst="rect">
            <a:avLst/>
          </a:prstGeom>
          <a:solidFill>
            <a:srgbClr val="ED007E">
              <a:alpha val="50000"/>
            </a:srgbClr>
          </a:solidFill>
          <a:ln w="63500">
            <a:solidFill>
              <a:srgbClr val="ED007E"/>
            </a:solidFill>
          </a:ln>
        </p:spPr>
        <p:txBody>
          <a:bodyPr wrap="square" rtlCol="0">
            <a:spAutoFit/>
          </a:bodyPr>
          <a:lstStyle/>
          <a:p>
            <a:endParaRPr lang="es-ES_tradnl" dirty="0">
              <a:solidFill>
                <a:schemeClr val="bg1"/>
              </a:solidFill>
              <a:latin typeface="Segoe Print" panose="02000800000000000000" pitchFamily="2" charset="0"/>
            </a:endParaRPr>
          </a:p>
          <a:p>
            <a:endParaRPr lang="es-ES_tradnl" dirty="0">
              <a:solidFill>
                <a:schemeClr val="bg1"/>
              </a:solidFill>
              <a:latin typeface="Segoe Print" panose="02000800000000000000" pitchFamily="2" charset="0"/>
            </a:endParaRPr>
          </a:p>
          <a:p>
            <a:pPr algn="ctr"/>
            <a:r>
              <a:rPr lang="es-ES_tradnl" sz="2600" dirty="0">
                <a:solidFill>
                  <a:schemeClr val="bg1"/>
                </a:solidFill>
                <a:latin typeface="Segoe Print" panose="02000800000000000000" pitchFamily="2" charset="0"/>
              </a:rPr>
              <a:t>Pensar como humano</a:t>
            </a:r>
          </a:p>
          <a:p>
            <a:pPr algn="ctr"/>
            <a:endParaRPr lang="es-ES_tradnl" sz="2800" dirty="0">
              <a:solidFill>
                <a:schemeClr val="bg1"/>
              </a:solidFill>
              <a:latin typeface="Segoe Print" panose="02000800000000000000" pitchFamily="2" charset="0"/>
            </a:endParaRPr>
          </a:p>
          <a:p>
            <a:endParaRPr lang="es-ES_tradnl" dirty="0">
              <a:solidFill>
                <a:schemeClr val="bg1"/>
              </a:solidFill>
              <a:latin typeface="Segoe Print" panose="02000800000000000000" pitchFamily="2" charset="0"/>
            </a:endParaRPr>
          </a:p>
        </p:txBody>
      </p:sp>
      <p:sp>
        <p:nvSpPr>
          <p:cNvPr id="17" name="TextBox 16">
            <a:extLst>
              <a:ext uri="{FF2B5EF4-FFF2-40B4-BE49-F238E27FC236}">
                <a16:creationId xmlns:a16="http://schemas.microsoft.com/office/drawing/2014/main" id="{C09C49B6-19CC-E44B-BF81-2C3A738C4FAF}"/>
              </a:ext>
            </a:extLst>
          </p:cNvPr>
          <p:cNvSpPr txBox="1"/>
          <p:nvPr/>
        </p:nvSpPr>
        <p:spPr>
          <a:xfrm>
            <a:off x="824753" y="3437795"/>
            <a:ext cx="3437965" cy="2154436"/>
          </a:xfrm>
          <a:prstGeom prst="rect">
            <a:avLst/>
          </a:prstGeom>
          <a:solidFill>
            <a:srgbClr val="ED007E">
              <a:alpha val="62000"/>
            </a:srgbClr>
          </a:solidFill>
          <a:ln w="63500">
            <a:solidFill>
              <a:srgbClr val="ED007E"/>
            </a:solidFill>
          </a:ln>
        </p:spPr>
        <p:txBody>
          <a:bodyPr wrap="square" rtlCol="0">
            <a:spAutoFit/>
          </a:bodyPr>
          <a:lstStyle/>
          <a:p>
            <a:endParaRPr lang="es-ES_tradnl" dirty="0">
              <a:solidFill>
                <a:schemeClr val="bg1"/>
              </a:solidFill>
              <a:latin typeface="Segoe Print" panose="02000800000000000000" pitchFamily="2" charset="0"/>
            </a:endParaRPr>
          </a:p>
          <a:p>
            <a:endParaRPr lang="es-ES_tradnl" dirty="0">
              <a:solidFill>
                <a:schemeClr val="bg1"/>
              </a:solidFill>
              <a:latin typeface="Segoe Print" panose="02000800000000000000" pitchFamily="2" charset="0"/>
            </a:endParaRPr>
          </a:p>
          <a:p>
            <a:pPr algn="ctr"/>
            <a:r>
              <a:rPr lang="es-ES_tradnl" sz="2600" dirty="0">
                <a:solidFill>
                  <a:schemeClr val="bg1"/>
                </a:solidFill>
                <a:latin typeface="Segoe Print" panose="02000800000000000000" pitchFamily="2" charset="0"/>
              </a:rPr>
              <a:t>Actuar como</a:t>
            </a:r>
          </a:p>
          <a:p>
            <a:pPr algn="ctr"/>
            <a:r>
              <a:rPr lang="es-ES_tradnl" sz="2600" dirty="0">
                <a:solidFill>
                  <a:schemeClr val="bg1"/>
                </a:solidFill>
                <a:latin typeface="Segoe Print" panose="02000800000000000000" pitchFamily="2" charset="0"/>
              </a:rPr>
              <a:t>humano</a:t>
            </a:r>
          </a:p>
          <a:p>
            <a:pPr algn="ctr"/>
            <a:endParaRPr lang="es-ES_tradnl" sz="2800" dirty="0">
              <a:solidFill>
                <a:schemeClr val="bg1"/>
              </a:solidFill>
              <a:latin typeface="Segoe Print" panose="02000800000000000000" pitchFamily="2" charset="0"/>
            </a:endParaRPr>
          </a:p>
          <a:p>
            <a:endParaRPr lang="es-ES_tradnl" dirty="0">
              <a:solidFill>
                <a:schemeClr val="bg1"/>
              </a:solidFill>
              <a:latin typeface="Segoe Print" panose="02000800000000000000" pitchFamily="2" charset="0"/>
            </a:endParaRPr>
          </a:p>
        </p:txBody>
      </p:sp>
      <p:sp>
        <p:nvSpPr>
          <p:cNvPr id="19" name="TextBox 18">
            <a:extLst>
              <a:ext uri="{FF2B5EF4-FFF2-40B4-BE49-F238E27FC236}">
                <a16:creationId xmlns:a16="http://schemas.microsoft.com/office/drawing/2014/main" id="{A2B31F94-E623-EC45-B57C-BBC8B490D4E0}"/>
              </a:ext>
            </a:extLst>
          </p:cNvPr>
          <p:cNvSpPr txBox="1"/>
          <p:nvPr/>
        </p:nvSpPr>
        <p:spPr>
          <a:xfrm>
            <a:off x="4281283" y="1290839"/>
            <a:ext cx="3437965" cy="2154436"/>
          </a:xfrm>
          <a:prstGeom prst="rect">
            <a:avLst/>
          </a:prstGeom>
          <a:solidFill>
            <a:srgbClr val="ED007E">
              <a:alpha val="48535"/>
            </a:srgbClr>
          </a:solidFill>
          <a:ln w="63500">
            <a:solidFill>
              <a:srgbClr val="ED007E"/>
            </a:solidFill>
          </a:ln>
        </p:spPr>
        <p:txBody>
          <a:bodyPr wrap="square" rtlCol="0">
            <a:spAutoFit/>
          </a:bodyPr>
          <a:lstStyle/>
          <a:p>
            <a:endParaRPr lang="es-ES_tradnl" dirty="0">
              <a:solidFill>
                <a:schemeClr val="bg1"/>
              </a:solidFill>
              <a:latin typeface="Segoe Print" panose="02000800000000000000" pitchFamily="2" charset="0"/>
            </a:endParaRPr>
          </a:p>
          <a:p>
            <a:endParaRPr lang="es-ES_tradnl" dirty="0">
              <a:solidFill>
                <a:schemeClr val="bg1"/>
              </a:solidFill>
              <a:latin typeface="Segoe Print" panose="02000800000000000000" pitchFamily="2" charset="0"/>
            </a:endParaRPr>
          </a:p>
          <a:p>
            <a:pPr algn="ctr"/>
            <a:r>
              <a:rPr lang="es-ES_tradnl" sz="2600" dirty="0">
                <a:solidFill>
                  <a:schemeClr val="bg1"/>
                </a:solidFill>
                <a:latin typeface="Segoe Print" panose="02000800000000000000" pitchFamily="2" charset="0"/>
              </a:rPr>
              <a:t>Pensar racionalmente</a:t>
            </a:r>
          </a:p>
          <a:p>
            <a:pPr algn="ctr"/>
            <a:endParaRPr lang="es-ES_tradnl" sz="2800" dirty="0">
              <a:solidFill>
                <a:schemeClr val="bg1"/>
              </a:solidFill>
              <a:latin typeface="Segoe Print" panose="02000800000000000000" pitchFamily="2" charset="0"/>
            </a:endParaRPr>
          </a:p>
          <a:p>
            <a:endParaRPr lang="es-ES_tradnl" dirty="0">
              <a:solidFill>
                <a:schemeClr val="bg1"/>
              </a:solidFill>
              <a:latin typeface="Segoe Print" panose="02000800000000000000" pitchFamily="2" charset="0"/>
            </a:endParaRPr>
          </a:p>
        </p:txBody>
      </p:sp>
      <p:pic>
        <p:nvPicPr>
          <p:cNvPr id="3" name="Picture 2" descr="A screenshot of a video game&#10;&#10;Description automatically generated with low confidence">
            <a:extLst>
              <a:ext uri="{FF2B5EF4-FFF2-40B4-BE49-F238E27FC236}">
                <a16:creationId xmlns:a16="http://schemas.microsoft.com/office/drawing/2014/main" id="{F6A965E2-B5B1-6148-AC47-6EEA8067CA7A}"/>
              </a:ext>
            </a:extLst>
          </p:cNvPr>
          <p:cNvPicPr>
            <a:picLocks noChangeAspect="1"/>
          </p:cNvPicPr>
          <p:nvPr/>
        </p:nvPicPr>
        <p:blipFill>
          <a:blip r:embed="rId4"/>
          <a:stretch>
            <a:fillRect/>
          </a:stretch>
        </p:blipFill>
        <p:spPr>
          <a:xfrm>
            <a:off x="8802967" y="1578597"/>
            <a:ext cx="2504054" cy="3115584"/>
          </a:xfrm>
          <a:prstGeom prst="rect">
            <a:avLst/>
          </a:prstGeom>
        </p:spPr>
      </p:pic>
    </p:spTree>
    <p:extLst>
      <p:ext uri="{BB962C8B-B14F-4D97-AF65-F5344CB8AC3E}">
        <p14:creationId xmlns:p14="http://schemas.microsoft.com/office/powerpoint/2010/main" val="37267122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pic>
        <p:nvPicPr>
          <p:cNvPr id="17" name="Picture 16" descr="A picture containing text&#10;&#10;Description automatically generated">
            <a:extLst>
              <a:ext uri="{FF2B5EF4-FFF2-40B4-BE49-F238E27FC236}">
                <a16:creationId xmlns:a16="http://schemas.microsoft.com/office/drawing/2014/main" id="{D12B3C43-EFFE-8040-9F87-4DF861D32F7D}"/>
              </a:ext>
            </a:extLst>
          </p:cNvPr>
          <p:cNvPicPr>
            <a:picLocks noChangeAspect="1"/>
          </p:cNvPicPr>
          <p:nvPr/>
        </p:nvPicPr>
        <p:blipFill>
          <a:blip r:embed="rId2"/>
          <a:stretch>
            <a:fillRect/>
          </a:stretch>
        </p:blipFill>
        <p:spPr>
          <a:xfrm>
            <a:off x="202176" y="6029221"/>
            <a:ext cx="2644263" cy="743159"/>
          </a:xfrm>
          <a:prstGeom prst="rect">
            <a:avLst/>
          </a:prstGeom>
        </p:spPr>
      </p:pic>
      <p:sp>
        <p:nvSpPr>
          <p:cNvPr id="18" name="Title 17">
            <a:extLst>
              <a:ext uri="{FF2B5EF4-FFF2-40B4-BE49-F238E27FC236}">
                <a16:creationId xmlns:a16="http://schemas.microsoft.com/office/drawing/2014/main" id="{B039D87A-334F-2744-9A22-08B4233156CD}"/>
              </a:ext>
            </a:extLst>
          </p:cNvPr>
          <p:cNvSpPr>
            <a:spLocks noGrp="1"/>
          </p:cNvSpPr>
          <p:nvPr>
            <p:ph type="title"/>
          </p:nvPr>
        </p:nvSpPr>
        <p:spPr/>
        <p:txBody>
          <a:bodyPr>
            <a:normAutofit/>
          </a:bodyPr>
          <a:lstStyle/>
          <a:p>
            <a:r>
              <a:rPr lang="es-ES_tradnl" sz="3600" dirty="0">
                <a:solidFill>
                  <a:srgbClr val="ED007E"/>
                </a:solidFill>
                <a:latin typeface="Segoe Print" panose="02000800000000000000" pitchFamily="2" charset="0"/>
              </a:rPr>
              <a:t>Definición de la IA: Actuar como un humano</a:t>
            </a:r>
          </a:p>
        </p:txBody>
      </p:sp>
      <p:sp>
        <p:nvSpPr>
          <p:cNvPr id="19" name="Content Placeholder 18">
            <a:extLst>
              <a:ext uri="{FF2B5EF4-FFF2-40B4-BE49-F238E27FC236}">
                <a16:creationId xmlns:a16="http://schemas.microsoft.com/office/drawing/2014/main" id="{3087355B-491A-B04A-BE82-111C9C08938D}"/>
              </a:ext>
            </a:extLst>
          </p:cNvPr>
          <p:cNvSpPr>
            <a:spLocks noGrp="1"/>
          </p:cNvSpPr>
          <p:nvPr>
            <p:ph idx="1"/>
          </p:nvPr>
        </p:nvSpPr>
        <p:spPr>
          <a:xfrm>
            <a:off x="829788" y="2056594"/>
            <a:ext cx="6918434" cy="2812230"/>
          </a:xfrm>
        </p:spPr>
        <p:txBody>
          <a:bodyPr/>
          <a:lstStyle/>
          <a:p>
            <a:r>
              <a:rPr lang="es-ES_tradnl" dirty="0">
                <a:solidFill>
                  <a:srgbClr val="11ADE5"/>
                </a:solidFill>
                <a:latin typeface="Segoe Print" panose="02000800000000000000" pitchFamily="2" charset="0"/>
              </a:rPr>
              <a:t>Se basa en el método de la prueba de Turing</a:t>
            </a:r>
          </a:p>
          <a:p>
            <a:r>
              <a:rPr lang="es-ES_tradnl" dirty="0">
                <a:solidFill>
                  <a:srgbClr val="11ADE5"/>
                </a:solidFill>
                <a:latin typeface="Segoe Print" panose="02000800000000000000" pitchFamily="2" charset="0"/>
              </a:rPr>
              <a:t>Propuesta por Alan Turing en 1950.</a:t>
            </a:r>
          </a:p>
          <a:p>
            <a:r>
              <a:rPr lang="es-ES_tradnl" dirty="0">
                <a:solidFill>
                  <a:srgbClr val="11ADE5"/>
                </a:solidFill>
                <a:latin typeface="Segoe Print" panose="02000800000000000000" pitchFamily="2" charset="0"/>
              </a:rPr>
              <a:t>Ofrece una definición operacional de inteligencia.</a:t>
            </a:r>
          </a:p>
          <a:p>
            <a:pPr marL="0" indent="0">
              <a:buNone/>
            </a:pPr>
            <a:endParaRPr lang="en-US" dirty="0"/>
          </a:p>
        </p:txBody>
      </p:sp>
      <p:pic>
        <p:nvPicPr>
          <p:cNvPr id="3" name="Picture 2" descr="A person in a suit&#10;&#10;Description automatically generated with medium confidence">
            <a:extLst>
              <a:ext uri="{FF2B5EF4-FFF2-40B4-BE49-F238E27FC236}">
                <a16:creationId xmlns:a16="http://schemas.microsoft.com/office/drawing/2014/main" id="{8817DF9B-579D-7E4D-AC65-E6A42E59489B}"/>
              </a:ext>
            </a:extLst>
          </p:cNvPr>
          <p:cNvPicPr>
            <a:picLocks noChangeAspect="1"/>
          </p:cNvPicPr>
          <p:nvPr/>
        </p:nvPicPr>
        <p:blipFill>
          <a:blip r:embed="rId3">
            <a:duotone>
              <a:prstClr val="black"/>
              <a:srgbClr val="ED007E">
                <a:tint val="45000"/>
                <a:satMod val="400000"/>
              </a:srgbClr>
            </a:duotone>
          </a:blip>
          <a:stretch>
            <a:fillRect/>
          </a:stretch>
        </p:blipFill>
        <p:spPr>
          <a:xfrm>
            <a:off x="8776575" y="1538127"/>
            <a:ext cx="2395483" cy="3389354"/>
          </a:xfrm>
          <a:prstGeom prst="rect">
            <a:avLst/>
          </a:prstGeom>
          <a:ln>
            <a:noFill/>
          </a:ln>
          <a:effectLst>
            <a:softEdge rad="112500"/>
          </a:effectLst>
        </p:spPr>
      </p:pic>
      <p:sp>
        <p:nvSpPr>
          <p:cNvPr id="4" name="TextBox 3">
            <a:extLst>
              <a:ext uri="{FF2B5EF4-FFF2-40B4-BE49-F238E27FC236}">
                <a16:creationId xmlns:a16="http://schemas.microsoft.com/office/drawing/2014/main" id="{B3422BD6-4AE4-4549-A779-B548D2AD0487}"/>
              </a:ext>
            </a:extLst>
          </p:cNvPr>
          <p:cNvSpPr txBox="1"/>
          <p:nvPr/>
        </p:nvSpPr>
        <p:spPr>
          <a:xfrm>
            <a:off x="8937151" y="5142581"/>
            <a:ext cx="2234907" cy="523220"/>
          </a:xfrm>
          <a:prstGeom prst="rect">
            <a:avLst/>
          </a:prstGeom>
          <a:noFill/>
        </p:spPr>
        <p:txBody>
          <a:bodyPr wrap="none" rtlCol="0">
            <a:spAutoFit/>
          </a:bodyPr>
          <a:lstStyle/>
          <a:p>
            <a:pPr algn="ctr"/>
            <a:r>
              <a:rPr lang="en-US" sz="1400" dirty="0">
                <a:solidFill>
                  <a:srgbClr val="11ADE5"/>
                </a:solidFill>
                <a:latin typeface="Segoe Print" panose="02000800000000000000" pitchFamily="2" charset="0"/>
              </a:rPr>
              <a:t>Alan M. Turing</a:t>
            </a:r>
          </a:p>
          <a:p>
            <a:r>
              <a:rPr lang="en-US" sz="1400" dirty="0">
                <a:solidFill>
                  <a:srgbClr val="11ADE5"/>
                </a:solidFill>
                <a:latin typeface="Segoe Print" panose="02000800000000000000" pitchFamily="2" charset="0"/>
              </a:rPr>
              <a:t>(National Geographics)</a:t>
            </a:r>
          </a:p>
        </p:txBody>
      </p:sp>
      <p:sp>
        <p:nvSpPr>
          <p:cNvPr id="9" name="Rectangle 8">
            <a:extLst>
              <a:ext uri="{FF2B5EF4-FFF2-40B4-BE49-F238E27FC236}">
                <a16:creationId xmlns:a16="http://schemas.microsoft.com/office/drawing/2014/main" id="{AA6121D2-0C6A-5F4B-A14F-E60AF16AD516}"/>
              </a:ext>
            </a:extLst>
          </p:cNvPr>
          <p:cNvSpPr/>
          <p:nvPr/>
        </p:nvSpPr>
        <p:spPr>
          <a:xfrm>
            <a:off x="0" y="5975284"/>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picture containing text&#10;&#10;Description automatically generated">
            <a:extLst>
              <a:ext uri="{FF2B5EF4-FFF2-40B4-BE49-F238E27FC236}">
                <a16:creationId xmlns:a16="http://schemas.microsoft.com/office/drawing/2014/main" id="{6482FF09-A137-EC4A-8587-DD2A1CD870A8}"/>
              </a:ext>
            </a:extLst>
          </p:cNvPr>
          <p:cNvPicPr>
            <a:picLocks noChangeAspect="1"/>
          </p:cNvPicPr>
          <p:nvPr/>
        </p:nvPicPr>
        <p:blipFill>
          <a:blip r:embed="rId4"/>
          <a:stretch>
            <a:fillRect/>
          </a:stretch>
        </p:blipFill>
        <p:spPr>
          <a:xfrm>
            <a:off x="11136895" y="5943599"/>
            <a:ext cx="852929" cy="914401"/>
          </a:xfrm>
          <a:prstGeom prst="rect">
            <a:avLst/>
          </a:prstGeom>
        </p:spPr>
      </p:pic>
      <p:pic>
        <p:nvPicPr>
          <p:cNvPr id="12" name="Picture 11" descr="A picture containing graphical user interface&#10;&#10;Description automatically generated">
            <a:extLst>
              <a:ext uri="{FF2B5EF4-FFF2-40B4-BE49-F238E27FC236}">
                <a16:creationId xmlns:a16="http://schemas.microsoft.com/office/drawing/2014/main" id="{E4E43725-B725-8C4A-B52C-ABEE52FDB631}"/>
              </a:ext>
            </a:extLst>
          </p:cNvPr>
          <p:cNvPicPr>
            <a:picLocks noChangeAspect="1"/>
          </p:cNvPicPr>
          <p:nvPr/>
        </p:nvPicPr>
        <p:blipFill>
          <a:blip r:embed="rId5"/>
          <a:stretch>
            <a:fillRect/>
          </a:stretch>
        </p:blipFill>
        <p:spPr>
          <a:xfrm>
            <a:off x="202176" y="6025631"/>
            <a:ext cx="2832661" cy="750336"/>
          </a:xfrm>
          <a:prstGeom prst="rect">
            <a:avLst/>
          </a:prstGeom>
        </p:spPr>
      </p:pic>
    </p:spTree>
    <p:extLst>
      <p:ext uri="{BB962C8B-B14F-4D97-AF65-F5344CB8AC3E}">
        <p14:creationId xmlns:p14="http://schemas.microsoft.com/office/powerpoint/2010/main" val="10865816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pic>
        <p:nvPicPr>
          <p:cNvPr id="17" name="Picture 16" descr="A picture containing text&#10;&#10;Description automatically generated">
            <a:extLst>
              <a:ext uri="{FF2B5EF4-FFF2-40B4-BE49-F238E27FC236}">
                <a16:creationId xmlns:a16="http://schemas.microsoft.com/office/drawing/2014/main" id="{D12B3C43-EFFE-8040-9F87-4DF861D32F7D}"/>
              </a:ext>
            </a:extLst>
          </p:cNvPr>
          <p:cNvPicPr>
            <a:picLocks noChangeAspect="1"/>
          </p:cNvPicPr>
          <p:nvPr/>
        </p:nvPicPr>
        <p:blipFill>
          <a:blip r:embed="rId2"/>
          <a:stretch>
            <a:fillRect/>
          </a:stretch>
        </p:blipFill>
        <p:spPr>
          <a:xfrm>
            <a:off x="202176" y="6029221"/>
            <a:ext cx="2644263" cy="743159"/>
          </a:xfrm>
          <a:prstGeom prst="rect">
            <a:avLst/>
          </a:prstGeom>
        </p:spPr>
      </p:pic>
      <p:sp>
        <p:nvSpPr>
          <p:cNvPr id="18" name="Title 17">
            <a:extLst>
              <a:ext uri="{FF2B5EF4-FFF2-40B4-BE49-F238E27FC236}">
                <a16:creationId xmlns:a16="http://schemas.microsoft.com/office/drawing/2014/main" id="{B039D87A-334F-2744-9A22-08B4233156CD}"/>
              </a:ext>
            </a:extLst>
          </p:cNvPr>
          <p:cNvSpPr>
            <a:spLocks noGrp="1"/>
          </p:cNvSpPr>
          <p:nvPr>
            <p:ph type="title"/>
          </p:nvPr>
        </p:nvSpPr>
        <p:spPr/>
        <p:txBody>
          <a:bodyPr>
            <a:normAutofit/>
          </a:bodyPr>
          <a:lstStyle/>
          <a:p>
            <a:r>
              <a:rPr lang="es-ES_tradnl" sz="3600" dirty="0">
                <a:solidFill>
                  <a:srgbClr val="ED007E"/>
                </a:solidFill>
                <a:latin typeface="Segoe Print" panose="02000800000000000000" pitchFamily="2" charset="0"/>
              </a:rPr>
              <a:t>Definición de la IA: Actuar como un humano</a:t>
            </a:r>
          </a:p>
        </p:txBody>
      </p:sp>
      <p:sp>
        <p:nvSpPr>
          <p:cNvPr id="19" name="Content Placeholder 18">
            <a:extLst>
              <a:ext uri="{FF2B5EF4-FFF2-40B4-BE49-F238E27FC236}">
                <a16:creationId xmlns:a16="http://schemas.microsoft.com/office/drawing/2014/main" id="{3087355B-491A-B04A-BE82-111C9C08938D}"/>
              </a:ext>
            </a:extLst>
          </p:cNvPr>
          <p:cNvSpPr>
            <a:spLocks noGrp="1"/>
          </p:cNvSpPr>
          <p:nvPr>
            <p:ph idx="1"/>
          </p:nvPr>
        </p:nvSpPr>
        <p:spPr>
          <a:xfrm>
            <a:off x="829788" y="2465902"/>
            <a:ext cx="6918434" cy="2580218"/>
          </a:xfrm>
        </p:spPr>
        <p:txBody>
          <a:bodyPr/>
          <a:lstStyle/>
          <a:p>
            <a:r>
              <a:rPr lang="es-ES_tradnl" dirty="0">
                <a:solidFill>
                  <a:srgbClr val="11ADE5"/>
                </a:solidFill>
                <a:latin typeface="Segoe Print" panose="02000800000000000000" pitchFamily="2" charset="0"/>
              </a:rPr>
              <a:t>Una máquina pasa la Prueba de Turing si un interrogador humano no puede decir si las respuestas escritas a un conjunto de preguntas  provienen de otro humano o de una máquina.</a:t>
            </a:r>
          </a:p>
          <a:p>
            <a:endParaRPr lang="es-ES_tradnl" dirty="0">
              <a:latin typeface="+mj-lt"/>
            </a:endParaRPr>
          </a:p>
          <a:p>
            <a:endParaRPr lang="en-US" dirty="0">
              <a:latin typeface="+mj-lt"/>
            </a:endParaRPr>
          </a:p>
          <a:p>
            <a:pPr marL="0" indent="0">
              <a:buNone/>
            </a:pPr>
            <a:endParaRPr lang="en-US" dirty="0"/>
          </a:p>
        </p:txBody>
      </p:sp>
      <p:pic>
        <p:nvPicPr>
          <p:cNvPr id="3" name="Picture 2" descr="A person in a suit&#10;&#10;Description automatically generated with medium confidence">
            <a:extLst>
              <a:ext uri="{FF2B5EF4-FFF2-40B4-BE49-F238E27FC236}">
                <a16:creationId xmlns:a16="http://schemas.microsoft.com/office/drawing/2014/main" id="{8817DF9B-579D-7E4D-AC65-E6A42E59489B}"/>
              </a:ext>
            </a:extLst>
          </p:cNvPr>
          <p:cNvPicPr>
            <a:picLocks noChangeAspect="1"/>
          </p:cNvPicPr>
          <p:nvPr/>
        </p:nvPicPr>
        <p:blipFill>
          <a:blip r:embed="rId3">
            <a:duotone>
              <a:prstClr val="black"/>
              <a:srgbClr val="ED007E">
                <a:tint val="45000"/>
                <a:satMod val="400000"/>
              </a:srgbClr>
            </a:duotone>
          </a:blip>
          <a:stretch>
            <a:fillRect/>
          </a:stretch>
        </p:blipFill>
        <p:spPr>
          <a:xfrm>
            <a:off x="8776575" y="1453809"/>
            <a:ext cx="2395483" cy="3389354"/>
          </a:xfrm>
          <a:prstGeom prst="rect">
            <a:avLst/>
          </a:prstGeom>
          <a:ln>
            <a:noFill/>
          </a:ln>
          <a:effectLst>
            <a:softEdge rad="112500"/>
          </a:effectLst>
        </p:spPr>
      </p:pic>
      <p:sp>
        <p:nvSpPr>
          <p:cNvPr id="4" name="TextBox 3">
            <a:extLst>
              <a:ext uri="{FF2B5EF4-FFF2-40B4-BE49-F238E27FC236}">
                <a16:creationId xmlns:a16="http://schemas.microsoft.com/office/drawing/2014/main" id="{B3422BD6-4AE4-4549-A779-B548D2AD0487}"/>
              </a:ext>
            </a:extLst>
          </p:cNvPr>
          <p:cNvSpPr txBox="1"/>
          <p:nvPr/>
        </p:nvSpPr>
        <p:spPr>
          <a:xfrm>
            <a:off x="9007913" y="4843163"/>
            <a:ext cx="2234907" cy="523220"/>
          </a:xfrm>
          <a:prstGeom prst="rect">
            <a:avLst/>
          </a:prstGeom>
          <a:noFill/>
        </p:spPr>
        <p:txBody>
          <a:bodyPr wrap="none" rtlCol="0">
            <a:spAutoFit/>
          </a:bodyPr>
          <a:lstStyle/>
          <a:p>
            <a:pPr algn="ctr"/>
            <a:r>
              <a:rPr lang="en-US" sz="1400" dirty="0">
                <a:solidFill>
                  <a:srgbClr val="11ADE5"/>
                </a:solidFill>
                <a:latin typeface="Segoe Print" panose="02000800000000000000" pitchFamily="2" charset="0"/>
              </a:rPr>
              <a:t>Alan Turing</a:t>
            </a:r>
          </a:p>
          <a:p>
            <a:r>
              <a:rPr lang="en-US" sz="1400" dirty="0">
                <a:solidFill>
                  <a:srgbClr val="11ADE5"/>
                </a:solidFill>
                <a:latin typeface="Segoe Print" panose="02000800000000000000" pitchFamily="2" charset="0"/>
              </a:rPr>
              <a:t>(National Geographics)</a:t>
            </a:r>
          </a:p>
        </p:txBody>
      </p:sp>
      <p:sp>
        <p:nvSpPr>
          <p:cNvPr id="9" name="Rectangle 8">
            <a:extLst>
              <a:ext uri="{FF2B5EF4-FFF2-40B4-BE49-F238E27FC236}">
                <a16:creationId xmlns:a16="http://schemas.microsoft.com/office/drawing/2014/main" id="{AA6121D2-0C6A-5F4B-A14F-E60AF16AD516}"/>
              </a:ext>
            </a:extLst>
          </p:cNvPr>
          <p:cNvSpPr/>
          <p:nvPr/>
        </p:nvSpPr>
        <p:spPr>
          <a:xfrm>
            <a:off x="0" y="5978664"/>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picture containing text&#10;&#10;Description automatically generated">
            <a:extLst>
              <a:ext uri="{FF2B5EF4-FFF2-40B4-BE49-F238E27FC236}">
                <a16:creationId xmlns:a16="http://schemas.microsoft.com/office/drawing/2014/main" id="{A61DE637-5EF6-6C4E-9D04-232FA62148ED}"/>
              </a:ext>
            </a:extLst>
          </p:cNvPr>
          <p:cNvPicPr>
            <a:picLocks noChangeAspect="1"/>
          </p:cNvPicPr>
          <p:nvPr/>
        </p:nvPicPr>
        <p:blipFill>
          <a:blip r:embed="rId4"/>
          <a:stretch>
            <a:fillRect/>
          </a:stretch>
        </p:blipFill>
        <p:spPr>
          <a:xfrm>
            <a:off x="11136895" y="5943599"/>
            <a:ext cx="852929" cy="914401"/>
          </a:xfrm>
          <a:prstGeom prst="rect">
            <a:avLst/>
          </a:prstGeom>
        </p:spPr>
      </p:pic>
      <p:pic>
        <p:nvPicPr>
          <p:cNvPr id="12" name="Picture 11" descr="A picture containing graphical user interface&#10;&#10;Description automatically generated">
            <a:extLst>
              <a:ext uri="{FF2B5EF4-FFF2-40B4-BE49-F238E27FC236}">
                <a16:creationId xmlns:a16="http://schemas.microsoft.com/office/drawing/2014/main" id="{9150085D-7FC2-D541-9FE9-1A6CCBF1B7CF}"/>
              </a:ext>
            </a:extLst>
          </p:cNvPr>
          <p:cNvPicPr>
            <a:picLocks noChangeAspect="1"/>
          </p:cNvPicPr>
          <p:nvPr/>
        </p:nvPicPr>
        <p:blipFill>
          <a:blip r:embed="rId5"/>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38288064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8" name="Title 17">
            <a:extLst>
              <a:ext uri="{FF2B5EF4-FFF2-40B4-BE49-F238E27FC236}">
                <a16:creationId xmlns:a16="http://schemas.microsoft.com/office/drawing/2014/main" id="{B039D87A-334F-2744-9A22-08B4233156CD}"/>
              </a:ext>
            </a:extLst>
          </p:cNvPr>
          <p:cNvSpPr>
            <a:spLocks noGrp="1"/>
          </p:cNvSpPr>
          <p:nvPr>
            <p:ph type="title"/>
          </p:nvPr>
        </p:nvSpPr>
        <p:spPr/>
        <p:txBody>
          <a:bodyPr/>
          <a:lstStyle/>
          <a:p>
            <a:r>
              <a:rPr lang="es-ES_tradnl" dirty="0">
                <a:solidFill>
                  <a:srgbClr val="ED007E"/>
                </a:solidFill>
                <a:latin typeface="Segoe Print" panose="02000800000000000000" pitchFamily="2" charset="0"/>
              </a:rPr>
              <a:t>Actuar como un Ser Humano</a:t>
            </a:r>
          </a:p>
        </p:txBody>
      </p:sp>
      <p:sp>
        <p:nvSpPr>
          <p:cNvPr id="19" name="Content Placeholder 18">
            <a:extLst>
              <a:ext uri="{FF2B5EF4-FFF2-40B4-BE49-F238E27FC236}">
                <a16:creationId xmlns:a16="http://schemas.microsoft.com/office/drawing/2014/main" id="{3087355B-491A-B04A-BE82-111C9C08938D}"/>
              </a:ext>
            </a:extLst>
          </p:cNvPr>
          <p:cNvSpPr>
            <a:spLocks noGrp="1"/>
          </p:cNvSpPr>
          <p:nvPr>
            <p:ph idx="1"/>
          </p:nvPr>
        </p:nvSpPr>
        <p:spPr>
          <a:xfrm>
            <a:off x="838200" y="1825625"/>
            <a:ext cx="10721454" cy="4351338"/>
          </a:xfrm>
        </p:spPr>
        <p:txBody>
          <a:bodyPr/>
          <a:lstStyle/>
          <a:p>
            <a:r>
              <a:rPr lang="es-ES_tradnl" dirty="0">
                <a:solidFill>
                  <a:srgbClr val="11ADE5"/>
                </a:solidFill>
                <a:latin typeface="Segoe Print" panose="02000800000000000000" pitchFamily="2" charset="0"/>
              </a:rPr>
              <a:t>La Prueba de Turing evitó deliberadamente la </a:t>
            </a:r>
            <a:r>
              <a:rPr lang="es-ES_tradnl" dirty="0">
                <a:solidFill>
                  <a:srgbClr val="ED007E"/>
                </a:solidFill>
                <a:latin typeface="Segoe Print" panose="02000800000000000000" pitchFamily="2" charset="0"/>
              </a:rPr>
              <a:t>interacción física directa </a:t>
            </a:r>
            <a:r>
              <a:rPr lang="es-ES_tradnl" dirty="0">
                <a:solidFill>
                  <a:srgbClr val="11ADE5"/>
                </a:solidFill>
                <a:latin typeface="Segoe Print" panose="02000800000000000000" pitchFamily="2" charset="0"/>
              </a:rPr>
              <a:t>entre el interrogador y la computadora, porque la simulación física de una persona es innecesaria para la inteligencia. </a:t>
            </a:r>
          </a:p>
          <a:p>
            <a:r>
              <a:rPr lang="es-ES_tradnl" dirty="0">
                <a:solidFill>
                  <a:srgbClr val="11ADE5"/>
                </a:solidFill>
                <a:latin typeface="Segoe Print" panose="02000800000000000000" pitchFamily="2" charset="0"/>
              </a:rPr>
              <a:t>La </a:t>
            </a:r>
            <a:r>
              <a:rPr lang="es-ES_tradnl" dirty="0">
                <a:solidFill>
                  <a:srgbClr val="ED007E"/>
                </a:solidFill>
                <a:latin typeface="Segoe Print" panose="02000800000000000000" pitchFamily="2" charset="0"/>
              </a:rPr>
              <a:t>Prueba de Turing Total </a:t>
            </a:r>
            <a:r>
              <a:rPr lang="es-ES_tradnl" dirty="0">
                <a:solidFill>
                  <a:srgbClr val="11ADE5"/>
                </a:solidFill>
                <a:latin typeface="Segoe Print" panose="02000800000000000000" pitchFamily="2" charset="0"/>
              </a:rPr>
              <a:t>incluye una señal de video para que el interrogador pueda probar las habilidades perceptivas del sujeto, así como la oportunidad para</a:t>
            </a:r>
          </a:p>
          <a:p>
            <a:endParaRPr lang="en-US" dirty="0"/>
          </a:p>
        </p:txBody>
      </p:sp>
      <p:pic>
        <p:nvPicPr>
          <p:cNvPr id="9" name="Picture 8" descr="A picture containing text&#10;&#10;Description automatically generated">
            <a:extLst>
              <a:ext uri="{FF2B5EF4-FFF2-40B4-BE49-F238E27FC236}">
                <a16:creationId xmlns:a16="http://schemas.microsoft.com/office/drawing/2014/main" id="{CDEC0C9E-9E6E-B740-8151-67EDD8BBB305}"/>
              </a:ext>
            </a:extLst>
          </p:cNvPr>
          <p:cNvPicPr>
            <a:picLocks noChangeAspect="1"/>
          </p:cNvPicPr>
          <p:nvPr/>
        </p:nvPicPr>
        <p:blipFill>
          <a:blip r:embed="rId2"/>
          <a:stretch>
            <a:fillRect/>
          </a:stretch>
        </p:blipFill>
        <p:spPr>
          <a:xfrm>
            <a:off x="202176" y="6029221"/>
            <a:ext cx="2644263" cy="743159"/>
          </a:xfrm>
          <a:prstGeom prst="rect">
            <a:avLst/>
          </a:prstGeom>
        </p:spPr>
      </p:pic>
      <p:sp>
        <p:nvSpPr>
          <p:cNvPr id="10" name="Rectangle 9">
            <a:extLst>
              <a:ext uri="{FF2B5EF4-FFF2-40B4-BE49-F238E27FC236}">
                <a16:creationId xmlns:a16="http://schemas.microsoft.com/office/drawing/2014/main" id="{4E0598D6-E2B2-0343-A520-78D74ACE0167}"/>
              </a:ext>
            </a:extLst>
          </p:cNvPr>
          <p:cNvSpPr/>
          <p:nvPr/>
        </p:nvSpPr>
        <p:spPr>
          <a:xfrm>
            <a:off x="0" y="5978664"/>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A picture containing text&#10;&#10;Description automatically generated">
            <a:extLst>
              <a:ext uri="{FF2B5EF4-FFF2-40B4-BE49-F238E27FC236}">
                <a16:creationId xmlns:a16="http://schemas.microsoft.com/office/drawing/2014/main" id="{35960FB1-8C82-AF4A-8150-979A2738BCE7}"/>
              </a:ext>
            </a:extLst>
          </p:cNvPr>
          <p:cNvPicPr>
            <a:picLocks noChangeAspect="1"/>
          </p:cNvPicPr>
          <p:nvPr/>
        </p:nvPicPr>
        <p:blipFill>
          <a:blip r:embed="rId3"/>
          <a:stretch>
            <a:fillRect/>
          </a:stretch>
        </p:blipFill>
        <p:spPr>
          <a:xfrm>
            <a:off x="11136895" y="5943599"/>
            <a:ext cx="852929" cy="914401"/>
          </a:xfrm>
          <a:prstGeom prst="rect">
            <a:avLst/>
          </a:prstGeom>
        </p:spPr>
      </p:pic>
      <p:pic>
        <p:nvPicPr>
          <p:cNvPr id="13" name="Picture 12" descr="A picture containing graphical user interface&#10;&#10;Description automatically generated">
            <a:extLst>
              <a:ext uri="{FF2B5EF4-FFF2-40B4-BE49-F238E27FC236}">
                <a16:creationId xmlns:a16="http://schemas.microsoft.com/office/drawing/2014/main" id="{EA26DBD4-0017-8144-B3B6-A30AA10EA244}"/>
              </a:ext>
            </a:extLst>
          </p:cNvPr>
          <p:cNvPicPr>
            <a:picLocks noChangeAspect="1"/>
          </p:cNvPicPr>
          <p:nvPr/>
        </p:nvPicPr>
        <p:blipFill>
          <a:blip r:embed="rId4"/>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2511118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8D70B79-528E-4B47-BDD5-52C37201E413}"/>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itle 17">
            <a:extLst>
              <a:ext uri="{FF2B5EF4-FFF2-40B4-BE49-F238E27FC236}">
                <a16:creationId xmlns:a16="http://schemas.microsoft.com/office/drawing/2014/main" id="{B5F68E19-B02C-5047-9373-39CED5BC1490}"/>
              </a:ext>
            </a:extLst>
          </p:cNvPr>
          <p:cNvSpPr>
            <a:spLocks noGrp="1"/>
          </p:cNvSpPr>
          <p:nvPr>
            <p:ph type="title"/>
          </p:nvPr>
        </p:nvSpPr>
        <p:spPr>
          <a:xfrm>
            <a:off x="202176" y="2286887"/>
            <a:ext cx="11630432" cy="1971658"/>
          </a:xfrm>
        </p:spPr>
        <p:txBody>
          <a:bodyPr>
            <a:noAutofit/>
          </a:bodyPr>
          <a:lstStyle/>
          <a:p>
            <a:pPr algn="ctr"/>
            <a:r>
              <a:rPr lang="es-ES_tradnl" sz="6600" dirty="0">
                <a:solidFill>
                  <a:srgbClr val="ED007E"/>
                </a:solidFill>
                <a:latin typeface="Segoe Print" panose="02000800000000000000" pitchFamily="2" charset="0"/>
              </a:rPr>
              <a:t>¡Bienvenidos!</a:t>
            </a:r>
          </a:p>
        </p:txBody>
      </p:sp>
      <p:pic>
        <p:nvPicPr>
          <p:cNvPr id="8" name="Picture 7" descr="A picture containing text&#10;&#10;Description automatically generated">
            <a:extLst>
              <a:ext uri="{FF2B5EF4-FFF2-40B4-BE49-F238E27FC236}">
                <a16:creationId xmlns:a16="http://schemas.microsoft.com/office/drawing/2014/main" id="{4075CB5A-DAF8-E04A-B416-E3BF0115859F}"/>
              </a:ext>
            </a:extLst>
          </p:cNvPr>
          <p:cNvPicPr>
            <a:picLocks noChangeAspect="1"/>
          </p:cNvPicPr>
          <p:nvPr/>
        </p:nvPicPr>
        <p:blipFill>
          <a:blip r:embed="rId2"/>
          <a:stretch>
            <a:fillRect/>
          </a:stretch>
        </p:blipFill>
        <p:spPr>
          <a:xfrm>
            <a:off x="10237694" y="55528"/>
            <a:ext cx="1814015" cy="1944755"/>
          </a:xfrm>
          <a:prstGeom prst="rect">
            <a:avLst/>
          </a:prstGeom>
        </p:spPr>
      </p:pic>
      <p:pic>
        <p:nvPicPr>
          <p:cNvPr id="9" name="Picture 8" descr="Logo&#10;&#10;Description automatically generated">
            <a:extLst>
              <a:ext uri="{FF2B5EF4-FFF2-40B4-BE49-F238E27FC236}">
                <a16:creationId xmlns:a16="http://schemas.microsoft.com/office/drawing/2014/main" id="{FB05D09D-3B27-2841-9AA6-CA69A02E362A}"/>
              </a:ext>
            </a:extLst>
          </p:cNvPr>
          <p:cNvPicPr>
            <a:picLocks noChangeAspect="1"/>
          </p:cNvPicPr>
          <p:nvPr/>
        </p:nvPicPr>
        <p:blipFill>
          <a:blip r:embed="rId3"/>
          <a:stretch>
            <a:fillRect/>
          </a:stretch>
        </p:blipFill>
        <p:spPr>
          <a:xfrm>
            <a:off x="11005296" y="5943600"/>
            <a:ext cx="870858" cy="914400"/>
          </a:xfrm>
          <a:prstGeom prst="rect">
            <a:avLst/>
          </a:prstGeom>
        </p:spPr>
      </p:pic>
      <p:pic>
        <p:nvPicPr>
          <p:cNvPr id="11" name="Picture 10" descr="A picture containing graphical user interface&#10;&#10;Description automatically generated">
            <a:extLst>
              <a:ext uri="{FF2B5EF4-FFF2-40B4-BE49-F238E27FC236}">
                <a16:creationId xmlns:a16="http://schemas.microsoft.com/office/drawing/2014/main" id="{0A46CD93-E64A-DA40-9CA2-A695691E1ED5}"/>
              </a:ext>
            </a:extLst>
          </p:cNvPr>
          <p:cNvPicPr>
            <a:picLocks noChangeAspect="1"/>
          </p:cNvPicPr>
          <p:nvPr/>
        </p:nvPicPr>
        <p:blipFill>
          <a:blip r:embed="rId4"/>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287802881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8" name="Title 17">
            <a:extLst>
              <a:ext uri="{FF2B5EF4-FFF2-40B4-BE49-F238E27FC236}">
                <a16:creationId xmlns:a16="http://schemas.microsoft.com/office/drawing/2014/main" id="{B039D87A-334F-2744-9A22-08B4233156CD}"/>
              </a:ext>
            </a:extLst>
          </p:cNvPr>
          <p:cNvSpPr>
            <a:spLocks noGrp="1"/>
          </p:cNvSpPr>
          <p:nvPr>
            <p:ph type="title"/>
          </p:nvPr>
        </p:nvSpPr>
        <p:spPr/>
        <p:txBody>
          <a:bodyPr/>
          <a:lstStyle/>
          <a:p>
            <a:r>
              <a:rPr lang="es-ES_tradnl" dirty="0">
                <a:solidFill>
                  <a:srgbClr val="ED007E"/>
                </a:solidFill>
                <a:latin typeface="Segoe Print" panose="02000800000000000000" pitchFamily="2" charset="0"/>
              </a:rPr>
              <a:t>Actuar como un Ser Humano</a:t>
            </a:r>
          </a:p>
        </p:txBody>
      </p:sp>
      <p:pic>
        <p:nvPicPr>
          <p:cNvPr id="9" name="Picture 8" descr="A picture containing text&#10;&#10;Description automatically generated">
            <a:extLst>
              <a:ext uri="{FF2B5EF4-FFF2-40B4-BE49-F238E27FC236}">
                <a16:creationId xmlns:a16="http://schemas.microsoft.com/office/drawing/2014/main" id="{CDEC0C9E-9E6E-B740-8151-67EDD8BBB305}"/>
              </a:ext>
            </a:extLst>
          </p:cNvPr>
          <p:cNvPicPr>
            <a:picLocks noChangeAspect="1"/>
          </p:cNvPicPr>
          <p:nvPr/>
        </p:nvPicPr>
        <p:blipFill>
          <a:blip r:embed="rId2"/>
          <a:stretch>
            <a:fillRect/>
          </a:stretch>
        </p:blipFill>
        <p:spPr>
          <a:xfrm>
            <a:off x="202176" y="6029221"/>
            <a:ext cx="2644263" cy="743159"/>
          </a:xfrm>
          <a:prstGeom prst="rect">
            <a:avLst/>
          </a:prstGeom>
        </p:spPr>
      </p:pic>
      <p:sp>
        <p:nvSpPr>
          <p:cNvPr id="10" name="Rectangle 9">
            <a:extLst>
              <a:ext uri="{FF2B5EF4-FFF2-40B4-BE49-F238E27FC236}">
                <a16:creationId xmlns:a16="http://schemas.microsoft.com/office/drawing/2014/main" id="{4E0598D6-E2B2-0343-A520-78D74ACE0167}"/>
              </a:ext>
            </a:extLst>
          </p:cNvPr>
          <p:cNvSpPr/>
          <p:nvPr/>
        </p:nvSpPr>
        <p:spPr>
          <a:xfrm>
            <a:off x="0" y="5978664"/>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A picture containing text&#10;&#10;Description automatically generated">
            <a:extLst>
              <a:ext uri="{FF2B5EF4-FFF2-40B4-BE49-F238E27FC236}">
                <a16:creationId xmlns:a16="http://schemas.microsoft.com/office/drawing/2014/main" id="{35960FB1-8C82-AF4A-8150-979A2738BCE7}"/>
              </a:ext>
            </a:extLst>
          </p:cNvPr>
          <p:cNvPicPr>
            <a:picLocks noChangeAspect="1"/>
          </p:cNvPicPr>
          <p:nvPr/>
        </p:nvPicPr>
        <p:blipFill>
          <a:blip r:embed="rId3"/>
          <a:stretch>
            <a:fillRect/>
          </a:stretch>
        </p:blipFill>
        <p:spPr>
          <a:xfrm>
            <a:off x="11191487" y="5984543"/>
            <a:ext cx="852929" cy="914401"/>
          </a:xfrm>
          <a:prstGeom prst="rect">
            <a:avLst/>
          </a:prstGeom>
        </p:spPr>
      </p:pic>
      <p:pic>
        <p:nvPicPr>
          <p:cNvPr id="5" name="Picture 4" descr="Text, whiteboard&#10;&#10;Description automatically generated">
            <a:extLst>
              <a:ext uri="{FF2B5EF4-FFF2-40B4-BE49-F238E27FC236}">
                <a16:creationId xmlns:a16="http://schemas.microsoft.com/office/drawing/2014/main" id="{64F27072-1A7F-DC47-8334-1B1149BF6A85}"/>
              </a:ext>
            </a:extLst>
          </p:cNvPr>
          <p:cNvPicPr>
            <a:picLocks noChangeAspect="1"/>
          </p:cNvPicPr>
          <p:nvPr/>
        </p:nvPicPr>
        <p:blipFill>
          <a:blip r:embed="rId4">
            <a:duotone>
              <a:prstClr val="black"/>
              <a:srgbClr val="11ADE5">
                <a:tint val="45000"/>
                <a:satMod val="400000"/>
              </a:srgbClr>
            </a:duotone>
          </a:blip>
          <a:stretch>
            <a:fillRect/>
          </a:stretch>
        </p:blipFill>
        <p:spPr>
          <a:xfrm>
            <a:off x="3037859" y="1725753"/>
            <a:ext cx="6116282" cy="3609742"/>
          </a:xfrm>
          <a:prstGeom prst="rect">
            <a:avLst/>
          </a:prstGeom>
          <a:ln>
            <a:noFill/>
          </a:ln>
          <a:effectLst>
            <a:softEdge rad="112500"/>
          </a:effectLst>
        </p:spPr>
      </p:pic>
      <p:pic>
        <p:nvPicPr>
          <p:cNvPr id="13" name="Picture 12" descr="A picture containing graphical user interface&#10;&#10;Description automatically generated">
            <a:extLst>
              <a:ext uri="{FF2B5EF4-FFF2-40B4-BE49-F238E27FC236}">
                <a16:creationId xmlns:a16="http://schemas.microsoft.com/office/drawing/2014/main" id="{8BF1FF67-E6F2-2B4B-A9C7-535DB18AA156}"/>
              </a:ext>
            </a:extLst>
          </p:cNvPr>
          <p:cNvPicPr>
            <a:picLocks noChangeAspect="1"/>
          </p:cNvPicPr>
          <p:nvPr/>
        </p:nvPicPr>
        <p:blipFill>
          <a:blip r:embed="rId5"/>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572274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9" name="Straight Connector 68">
            <a:extLst>
              <a:ext uri="{FF2B5EF4-FFF2-40B4-BE49-F238E27FC236}">
                <a16:creationId xmlns:a16="http://schemas.microsoft.com/office/drawing/2014/main" id="{B8B059A8-1522-1048-9AF5-05940A03CEF1}"/>
              </a:ext>
            </a:extLst>
          </p:cNvPr>
          <p:cNvCxnSpPr>
            <a:cxnSpLocks/>
            <a:stCxn id="2" idx="2"/>
            <a:endCxn id="68" idx="0"/>
          </p:cNvCxnSpPr>
          <p:nvPr/>
        </p:nvCxnSpPr>
        <p:spPr>
          <a:xfrm>
            <a:off x="6216774" y="2672909"/>
            <a:ext cx="2603782" cy="2030894"/>
          </a:xfrm>
          <a:prstGeom prst="line">
            <a:avLst/>
          </a:prstGeom>
          <a:ln>
            <a:solidFill>
              <a:srgbClr val="11ADE5"/>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609499B0-E1DB-6844-ACBB-BF3B5A5017C3}"/>
              </a:ext>
            </a:extLst>
          </p:cNvPr>
          <p:cNvCxnSpPr>
            <a:cxnSpLocks/>
            <a:stCxn id="2" idx="2"/>
            <a:endCxn id="55" idx="0"/>
          </p:cNvCxnSpPr>
          <p:nvPr/>
        </p:nvCxnSpPr>
        <p:spPr>
          <a:xfrm>
            <a:off x="6216774" y="2672909"/>
            <a:ext cx="4525565" cy="612926"/>
          </a:xfrm>
          <a:prstGeom prst="line">
            <a:avLst/>
          </a:prstGeom>
          <a:ln>
            <a:solidFill>
              <a:srgbClr val="11ADE5"/>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748BAFB-E3AC-424E-9A4F-F68EA787AACD}"/>
              </a:ext>
            </a:extLst>
          </p:cNvPr>
          <p:cNvCxnSpPr>
            <a:cxnSpLocks/>
            <a:stCxn id="2" idx="2"/>
            <a:endCxn id="39" idx="0"/>
          </p:cNvCxnSpPr>
          <p:nvPr/>
        </p:nvCxnSpPr>
        <p:spPr>
          <a:xfrm flipH="1">
            <a:off x="3612990" y="2672909"/>
            <a:ext cx="2603784" cy="2030894"/>
          </a:xfrm>
          <a:prstGeom prst="line">
            <a:avLst/>
          </a:prstGeom>
          <a:ln>
            <a:solidFill>
              <a:srgbClr val="11ADE5"/>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3A20BB43-BA95-1B4D-8BD0-5255955774C0}"/>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2" name="Rounded Rectangle 1">
            <a:extLst>
              <a:ext uri="{FF2B5EF4-FFF2-40B4-BE49-F238E27FC236}">
                <a16:creationId xmlns:a16="http://schemas.microsoft.com/office/drawing/2014/main" id="{C5D6F96F-80F3-7543-91C8-B5AAB7EFF74A}"/>
              </a:ext>
            </a:extLst>
          </p:cNvPr>
          <p:cNvSpPr/>
          <p:nvPr/>
        </p:nvSpPr>
        <p:spPr>
          <a:xfrm>
            <a:off x="4291171" y="1915591"/>
            <a:ext cx="3851205" cy="757318"/>
          </a:xfrm>
          <a:prstGeom prst="roundRect">
            <a:avLst/>
          </a:prstGeom>
          <a:solidFill>
            <a:srgbClr val="11ADE5"/>
          </a:solidFill>
          <a:ln>
            <a:solidFill>
              <a:srgbClr val="11AD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a:solidFill>
                  <a:schemeClr val="bg1"/>
                </a:solidFill>
                <a:latin typeface="Segoe Print" panose="02000800000000000000" pitchFamily="2" charset="0"/>
              </a:rPr>
              <a:t>Inteligencia Artificial</a:t>
            </a:r>
          </a:p>
        </p:txBody>
      </p:sp>
      <p:sp>
        <p:nvSpPr>
          <p:cNvPr id="38" name="Rounded Rectangle 37">
            <a:extLst>
              <a:ext uri="{FF2B5EF4-FFF2-40B4-BE49-F238E27FC236}">
                <a16:creationId xmlns:a16="http://schemas.microsoft.com/office/drawing/2014/main" id="{B1F1C3F3-1093-E648-A19A-E71C9453FA8C}"/>
              </a:ext>
            </a:extLst>
          </p:cNvPr>
          <p:cNvSpPr/>
          <p:nvPr/>
        </p:nvSpPr>
        <p:spPr>
          <a:xfrm>
            <a:off x="393245" y="3286201"/>
            <a:ext cx="1921783" cy="757318"/>
          </a:xfrm>
          <a:prstGeom prst="roundRect">
            <a:avLst/>
          </a:prstGeom>
          <a:solidFill>
            <a:srgbClr val="11ADE5"/>
          </a:solidFill>
          <a:ln>
            <a:solidFill>
              <a:srgbClr val="11AD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a:solidFill>
                  <a:schemeClr val="bg1"/>
                </a:solidFill>
                <a:latin typeface="Segoe Print" panose="02000800000000000000" pitchFamily="2" charset="0"/>
              </a:rPr>
              <a:t>Aprendizaje</a:t>
            </a:r>
          </a:p>
        </p:txBody>
      </p:sp>
      <p:sp>
        <p:nvSpPr>
          <p:cNvPr id="39" name="Rounded Rectangle 38">
            <a:extLst>
              <a:ext uri="{FF2B5EF4-FFF2-40B4-BE49-F238E27FC236}">
                <a16:creationId xmlns:a16="http://schemas.microsoft.com/office/drawing/2014/main" id="{6C3A02F7-BB13-C242-93A5-9FED2BA24E35}"/>
              </a:ext>
            </a:extLst>
          </p:cNvPr>
          <p:cNvSpPr/>
          <p:nvPr/>
        </p:nvSpPr>
        <p:spPr>
          <a:xfrm>
            <a:off x="2652098" y="4703803"/>
            <a:ext cx="1921783" cy="757318"/>
          </a:xfrm>
          <a:prstGeom prst="roundRect">
            <a:avLst/>
          </a:prstGeom>
          <a:solidFill>
            <a:srgbClr val="11ADE5"/>
          </a:solidFill>
          <a:ln>
            <a:solidFill>
              <a:srgbClr val="11AD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a:solidFill>
                  <a:schemeClr val="bg1"/>
                </a:solidFill>
                <a:latin typeface="Segoe Print" panose="02000800000000000000" pitchFamily="2" charset="0"/>
              </a:rPr>
              <a:t>Planeación</a:t>
            </a:r>
          </a:p>
        </p:txBody>
      </p:sp>
      <p:sp>
        <p:nvSpPr>
          <p:cNvPr id="40" name="Rounded Rectangle 39">
            <a:extLst>
              <a:ext uri="{FF2B5EF4-FFF2-40B4-BE49-F238E27FC236}">
                <a16:creationId xmlns:a16="http://schemas.microsoft.com/office/drawing/2014/main" id="{8585B9AE-050D-D544-9D09-D95D6D39B435}"/>
              </a:ext>
            </a:extLst>
          </p:cNvPr>
          <p:cNvSpPr/>
          <p:nvPr/>
        </p:nvSpPr>
        <p:spPr>
          <a:xfrm>
            <a:off x="3620885" y="3286201"/>
            <a:ext cx="1921783" cy="757318"/>
          </a:xfrm>
          <a:prstGeom prst="roundRect">
            <a:avLst/>
          </a:prstGeom>
          <a:solidFill>
            <a:srgbClr val="11ADE5"/>
          </a:solidFill>
          <a:ln>
            <a:solidFill>
              <a:srgbClr val="11AD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a:solidFill>
                  <a:schemeClr val="bg1"/>
                </a:solidFill>
                <a:latin typeface="Segoe Print" panose="02000800000000000000" pitchFamily="2" charset="0"/>
              </a:rPr>
              <a:t>Representación del conocimiento</a:t>
            </a:r>
          </a:p>
        </p:txBody>
      </p:sp>
      <p:sp>
        <p:nvSpPr>
          <p:cNvPr id="41" name="Rounded Rectangle 40">
            <a:extLst>
              <a:ext uri="{FF2B5EF4-FFF2-40B4-BE49-F238E27FC236}">
                <a16:creationId xmlns:a16="http://schemas.microsoft.com/office/drawing/2014/main" id="{A49BEF87-0034-784E-AC67-FB1B73A35DA0}"/>
              </a:ext>
            </a:extLst>
          </p:cNvPr>
          <p:cNvSpPr/>
          <p:nvPr/>
        </p:nvSpPr>
        <p:spPr>
          <a:xfrm>
            <a:off x="5255881" y="4703803"/>
            <a:ext cx="1921783" cy="757318"/>
          </a:xfrm>
          <a:prstGeom prst="roundRect">
            <a:avLst/>
          </a:prstGeom>
          <a:solidFill>
            <a:srgbClr val="11ADE5"/>
          </a:solidFill>
          <a:ln>
            <a:solidFill>
              <a:srgbClr val="11AD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a:solidFill>
                  <a:schemeClr val="bg1"/>
                </a:solidFill>
                <a:latin typeface="Segoe Print" panose="02000800000000000000" pitchFamily="2" charset="0"/>
              </a:rPr>
              <a:t>Procesamiento de lenguaje </a:t>
            </a:r>
          </a:p>
        </p:txBody>
      </p:sp>
      <p:sp>
        <p:nvSpPr>
          <p:cNvPr id="54" name="Rounded Rectangle 53">
            <a:extLst>
              <a:ext uri="{FF2B5EF4-FFF2-40B4-BE49-F238E27FC236}">
                <a16:creationId xmlns:a16="http://schemas.microsoft.com/office/drawing/2014/main" id="{72E2E631-3D77-1340-A094-F92FCB0688E9}"/>
              </a:ext>
            </a:extLst>
          </p:cNvPr>
          <p:cNvSpPr/>
          <p:nvPr/>
        </p:nvSpPr>
        <p:spPr>
          <a:xfrm>
            <a:off x="7038219" y="3285835"/>
            <a:ext cx="1921783" cy="757318"/>
          </a:xfrm>
          <a:prstGeom prst="roundRect">
            <a:avLst/>
          </a:prstGeom>
          <a:solidFill>
            <a:srgbClr val="11ADE5"/>
          </a:solidFill>
          <a:ln>
            <a:solidFill>
              <a:srgbClr val="11AD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a:solidFill>
                  <a:schemeClr val="bg1"/>
                </a:solidFill>
                <a:latin typeface="Segoe Print" panose="02000800000000000000" pitchFamily="2" charset="0"/>
              </a:rPr>
              <a:t>Percepción</a:t>
            </a:r>
          </a:p>
        </p:txBody>
      </p:sp>
      <p:sp>
        <p:nvSpPr>
          <p:cNvPr id="55" name="Rounded Rectangle 54">
            <a:extLst>
              <a:ext uri="{FF2B5EF4-FFF2-40B4-BE49-F238E27FC236}">
                <a16:creationId xmlns:a16="http://schemas.microsoft.com/office/drawing/2014/main" id="{EDC17A79-229A-3C4B-984A-A9A0D2DDC846}"/>
              </a:ext>
            </a:extLst>
          </p:cNvPr>
          <p:cNvSpPr/>
          <p:nvPr/>
        </p:nvSpPr>
        <p:spPr>
          <a:xfrm>
            <a:off x="9781447" y="3285835"/>
            <a:ext cx="1921783" cy="757318"/>
          </a:xfrm>
          <a:prstGeom prst="roundRect">
            <a:avLst/>
          </a:prstGeom>
          <a:solidFill>
            <a:srgbClr val="11ADE5"/>
          </a:solidFill>
          <a:ln>
            <a:solidFill>
              <a:srgbClr val="11AD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a:solidFill>
                  <a:schemeClr val="bg1"/>
                </a:solidFill>
                <a:latin typeface="Segoe Print" panose="02000800000000000000" pitchFamily="2" charset="0"/>
              </a:rPr>
              <a:t>Razonamiento automatizado</a:t>
            </a:r>
          </a:p>
        </p:txBody>
      </p:sp>
      <p:cxnSp>
        <p:nvCxnSpPr>
          <p:cNvPr id="11" name="Straight Connector 10">
            <a:extLst>
              <a:ext uri="{FF2B5EF4-FFF2-40B4-BE49-F238E27FC236}">
                <a16:creationId xmlns:a16="http://schemas.microsoft.com/office/drawing/2014/main" id="{A64BD2C7-321A-2443-8E09-1FE2995C5BF0}"/>
              </a:ext>
            </a:extLst>
          </p:cNvPr>
          <p:cNvCxnSpPr>
            <a:cxnSpLocks/>
            <a:stCxn id="2" idx="2"/>
            <a:endCxn id="41" idx="0"/>
          </p:cNvCxnSpPr>
          <p:nvPr/>
        </p:nvCxnSpPr>
        <p:spPr>
          <a:xfrm flipH="1">
            <a:off x="6216773" y="2672909"/>
            <a:ext cx="1" cy="2030894"/>
          </a:xfrm>
          <a:prstGeom prst="line">
            <a:avLst/>
          </a:prstGeom>
          <a:ln>
            <a:solidFill>
              <a:srgbClr val="11ADE5"/>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887A80E-0C50-2148-A5FA-46673DC07737}"/>
              </a:ext>
            </a:extLst>
          </p:cNvPr>
          <p:cNvCxnSpPr>
            <a:cxnSpLocks/>
            <a:stCxn id="2" idx="2"/>
            <a:endCxn id="40" idx="0"/>
          </p:cNvCxnSpPr>
          <p:nvPr/>
        </p:nvCxnSpPr>
        <p:spPr>
          <a:xfrm flipH="1">
            <a:off x="4581777" y="2672909"/>
            <a:ext cx="1634997" cy="613292"/>
          </a:xfrm>
          <a:prstGeom prst="line">
            <a:avLst/>
          </a:prstGeom>
          <a:ln>
            <a:solidFill>
              <a:srgbClr val="11ADE5"/>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E51352-90EC-FA40-813A-5EF67C9DC390}"/>
              </a:ext>
            </a:extLst>
          </p:cNvPr>
          <p:cNvCxnSpPr>
            <a:cxnSpLocks/>
            <a:stCxn id="2" idx="2"/>
            <a:endCxn id="54" idx="0"/>
          </p:cNvCxnSpPr>
          <p:nvPr/>
        </p:nvCxnSpPr>
        <p:spPr>
          <a:xfrm>
            <a:off x="6216774" y="2672909"/>
            <a:ext cx="1782337" cy="612926"/>
          </a:xfrm>
          <a:prstGeom prst="line">
            <a:avLst/>
          </a:prstGeom>
          <a:ln>
            <a:solidFill>
              <a:srgbClr val="11ADE5"/>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063F9744-CFA3-5045-8469-33698183FBE0}"/>
              </a:ext>
            </a:extLst>
          </p:cNvPr>
          <p:cNvCxnSpPr>
            <a:cxnSpLocks/>
            <a:stCxn id="2" idx="2"/>
            <a:endCxn id="38" idx="0"/>
          </p:cNvCxnSpPr>
          <p:nvPr/>
        </p:nvCxnSpPr>
        <p:spPr>
          <a:xfrm flipH="1">
            <a:off x="1354137" y="2672909"/>
            <a:ext cx="4862637" cy="613292"/>
          </a:xfrm>
          <a:prstGeom prst="line">
            <a:avLst/>
          </a:prstGeom>
          <a:ln>
            <a:solidFill>
              <a:srgbClr val="11ADE5"/>
            </a:solidFill>
          </a:ln>
        </p:spPr>
        <p:style>
          <a:lnRef idx="1">
            <a:schemeClr val="accent1"/>
          </a:lnRef>
          <a:fillRef idx="0">
            <a:schemeClr val="accent1"/>
          </a:fillRef>
          <a:effectRef idx="0">
            <a:schemeClr val="accent1"/>
          </a:effectRef>
          <a:fontRef idx="minor">
            <a:schemeClr val="tx1"/>
          </a:fontRef>
        </p:style>
      </p:cxnSp>
      <p:sp>
        <p:nvSpPr>
          <p:cNvPr id="68" name="Rounded Rectangle 67">
            <a:extLst>
              <a:ext uri="{FF2B5EF4-FFF2-40B4-BE49-F238E27FC236}">
                <a16:creationId xmlns:a16="http://schemas.microsoft.com/office/drawing/2014/main" id="{F2760C21-F507-5C47-A3E5-C31BE2DC51F1}"/>
              </a:ext>
            </a:extLst>
          </p:cNvPr>
          <p:cNvSpPr/>
          <p:nvPr/>
        </p:nvSpPr>
        <p:spPr>
          <a:xfrm>
            <a:off x="7859664" y="4703803"/>
            <a:ext cx="1921783" cy="757318"/>
          </a:xfrm>
          <a:prstGeom prst="roundRect">
            <a:avLst/>
          </a:prstGeom>
          <a:solidFill>
            <a:srgbClr val="11ADE5"/>
          </a:solidFill>
          <a:ln>
            <a:solidFill>
              <a:srgbClr val="11AD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a:solidFill>
                  <a:schemeClr val="bg1"/>
                </a:solidFill>
                <a:latin typeface="Segoe Print" panose="02000800000000000000" pitchFamily="2" charset="0"/>
              </a:rPr>
              <a:t>Movimiento y manipulación</a:t>
            </a:r>
          </a:p>
        </p:txBody>
      </p:sp>
      <p:sp>
        <p:nvSpPr>
          <p:cNvPr id="20" name="Title 17">
            <a:extLst>
              <a:ext uri="{FF2B5EF4-FFF2-40B4-BE49-F238E27FC236}">
                <a16:creationId xmlns:a16="http://schemas.microsoft.com/office/drawing/2014/main" id="{FDC1DE37-469D-9742-B952-F2A2B885DFE7}"/>
              </a:ext>
            </a:extLst>
          </p:cNvPr>
          <p:cNvSpPr>
            <a:spLocks noGrp="1"/>
          </p:cNvSpPr>
          <p:nvPr>
            <p:ph type="title"/>
          </p:nvPr>
        </p:nvSpPr>
        <p:spPr>
          <a:xfrm>
            <a:off x="838200" y="365125"/>
            <a:ext cx="10515600" cy="1325563"/>
          </a:xfrm>
        </p:spPr>
        <p:txBody>
          <a:bodyPr/>
          <a:lstStyle/>
          <a:p>
            <a:r>
              <a:rPr lang="es-ES_tradnl" dirty="0">
                <a:solidFill>
                  <a:srgbClr val="ED007E"/>
                </a:solidFill>
                <a:latin typeface="Segoe Print" panose="02000800000000000000" pitchFamily="2" charset="0"/>
              </a:rPr>
              <a:t>Actuar como un Ser Humano</a:t>
            </a:r>
          </a:p>
        </p:txBody>
      </p:sp>
      <p:pic>
        <p:nvPicPr>
          <p:cNvPr id="21" name="Picture 20" descr="A picture containing graphical user interface&#10;&#10;Description automatically generated">
            <a:extLst>
              <a:ext uri="{FF2B5EF4-FFF2-40B4-BE49-F238E27FC236}">
                <a16:creationId xmlns:a16="http://schemas.microsoft.com/office/drawing/2014/main" id="{9547379F-B1A8-C64E-AFF1-BA252BF12019}"/>
              </a:ext>
            </a:extLst>
          </p:cNvPr>
          <p:cNvPicPr>
            <a:picLocks noChangeAspect="1"/>
          </p:cNvPicPr>
          <p:nvPr/>
        </p:nvPicPr>
        <p:blipFill>
          <a:blip r:embed="rId2"/>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25260818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0BB43-BA95-1B4D-8BD0-5255955774C0}"/>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8" name="Title 17">
            <a:extLst>
              <a:ext uri="{FF2B5EF4-FFF2-40B4-BE49-F238E27FC236}">
                <a16:creationId xmlns:a16="http://schemas.microsoft.com/office/drawing/2014/main" id="{B039D87A-334F-2744-9A22-08B4233156CD}"/>
              </a:ext>
            </a:extLst>
          </p:cNvPr>
          <p:cNvSpPr>
            <a:spLocks noGrp="1"/>
          </p:cNvSpPr>
          <p:nvPr>
            <p:ph type="title"/>
          </p:nvPr>
        </p:nvSpPr>
        <p:spPr/>
        <p:txBody>
          <a:bodyPr/>
          <a:lstStyle/>
          <a:p>
            <a:r>
              <a:rPr lang="es-ES_tradnl" dirty="0">
                <a:solidFill>
                  <a:srgbClr val="ED007E"/>
                </a:solidFill>
                <a:latin typeface="Segoe Print" panose="02000800000000000000" pitchFamily="2" charset="0"/>
              </a:rPr>
              <a:t>Pensar como un Ser Humano</a:t>
            </a:r>
          </a:p>
        </p:txBody>
      </p:sp>
      <p:sp>
        <p:nvSpPr>
          <p:cNvPr id="19" name="Content Placeholder 18">
            <a:extLst>
              <a:ext uri="{FF2B5EF4-FFF2-40B4-BE49-F238E27FC236}">
                <a16:creationId xmlns:a16="http://schemas.microsoft.com/office/drawing/2014/main" id="{3087355B-491A-B04A-BE82-111C9C08938D}"/>
              </a:ext>
            </a:extLst>
          </p:cNvPr>
          <p:cNvSpPr>
            <a:spLocks noGrp="1"/>
          </p:cNvSpPr>
          <p:nvPr>
            <p:ph idx="1"/>
          </p:nvPr>
        </p:nvSpPr>
        <p:spPr>
          <a:xfrm>
            <a:off x="333231" y="1675089"/>
            <a:ext cx="8285351" cy="3685687"/>
          </a:xfrm>
        </p:spPr>
        <p:txBody>
          <a:bodyPr>
            <a:normAutofit lnSpcReduction="10000"/>
          </a:bodyPr>
          <a:lstStyle/>
          <a:p>
            <a:r>
              <a:rPr lang="es-ES_tradnl" dirty="0">
                <a:solidFill>
                  <a:srgbClr val="11ADE5"/>
                </a:solidFill>
                <a:latin typeface="Segoe Print" panose="02000800000000000000" pitchFamily="2" charset="0"/>
              </a:rPr>
              <a:t>Utiliza herramientas de la ciencias cognitivas, modelos informáticos y técnicas experimentales de la psicología) </a:t>
            </a:r>
          </a:p>
          <a:p>
            <a:endParaRPr lang="es-ES_tradnl" dirty="0">
              <a:solidFill>
                <a:srgbClr val="11ADE5"/>
              </a:solidFill>
              <a:latin typeface="Segoe Print" panose="02000800000000000000" pitchFamily="2" charset="0"/>
            </a:endParaRPr>
          </a:p>
          <a:p>
            <a:r>
              <a:rPr lang="es-ES_tradnl" dirty="0">
                <a:solidFill>
                  <a:srgbClr val="11ADE5"/>
                </a:solidFill>
                <a:latin typeface="Segoe Print" panose="02000800000000000000" pitchFamily="2" charset="0"/>
              </a:rPr>
              <a:t>Construir teorías precisas y comprobables de la mente humana.</a:t>
            </a:r>
          </a:p>
          <a:p>
            <a:endParaRPr lang="es-ES_tradnl" dirty="0">
              <a:solidFill>
                <a:srgbClr val="11ADE5"/>
              </a:solidFill>
              <a:latin typeface="Segoe Print" panose="02000800000000000000" pitchFamily="2" charset="0"/>
            </a:endParaRPr>
          </a:p>
          <a:p>
            <a:r>
              <a:rPr lang="es-ES_tradnl" dirty="0">
                <a:solidFill>
                  <a:srgbClr val="11ADE5"/>
                </a:solidFill>
                <a:latin typeface="Segoe Print" panose="02000800000000000000" pitchFamily="2" charset="0"/>
              </a:rPr>
              <a:t>John McCarthy, Marvin Minsky, Noam Chomsky entre muchos otros.</a:t>
            </a:r>
          </a:p>
          <a:p>
            <a:pPr marL="0" indent="0">
              <a:buNone/>
            </a:pPr>
            <a:endParaRPr lang="en-US" dirty="0">
              <a:latin typeface="+mj-lt"/>
            </a:endParaRPr>
          </a:p>
          <a:p>
            <a:endParaRPr lang="en-US" dirty="0"/>
          </a:p>
        </p:txBody>
      </p:sp>
      <p:pic>
        <p:nvPicPr>
          <p:cNvPr id="9" name="Picture 8" descr="A picture containing person, person, glasses, wearing&#10;&#10;Description automatically generated">
            <a:extLst>
              <a:ext uri="{FF2B5EF4-FFF2-40B4-BE49-F238E27FC236}">
                <a16:creationId xmlns:a16="http://schemas.microsoft.com/office/drawing/2014/main" id="{BD391431-D973-9542-8534-3F710F896B76}"/>
              </a:ext>
            </a:extLst>
          </p:cNvPr>
          <p:cNvPicPr>
            <a:picLocks noChangeAspect="1"/>
          </p:cNvPicPr>
          <p:nvPr/>
        </p:nvPicPr>
        <p:blipFill>
          <a:blip r:embed="rId2">
            <a:duotone>
              <a:schemeClr val="accent5">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8618583" y="1779882"/>
            <a:ext cx="2844800" cy="2324100"/>
          </a:xfrm>
          <a:prstGeom prst="rect">
            <a:avLst/>
          </a:prstGeom>
          <a:ln>
            <a:noFill/>
          </a:ln>
          <a:effectLst>
            <a:softEdge rad="112500"/>
          </a:effectLst>
        </p:spPr>
      </p:pic>
      <p:sp>
        <p:nvSpPr>
          <p:cNvPr id="10" name="TextBox 9">
            <a:extLst>
              <a:ext uri="{FF2B5EF4-FFF2-40B4-BE49-F238E27FC236}">
                <a16:creationId xmlns:a16="http://schemas.microsoft.com/office/drawing/2014/main" id="{4546F43B-C519-FD48-8838-74B6420EABC6}"/>
              </a:ext>
            </a:extLst>
          </p:cNvPr>
          <p:cNvSpPr txBox="1"/>
          <p:nvPr/>
        </p:nvSpPr>
        <p:spPr>
          <a:xfrm>
            <a:off x="9214474" y="4193176"/>
            <a:ext cx="1790875" cy="584775"/>
          </a:xfrm>
          <a:prstGeom prst="rect">
            <a:avLst/>
          </a:prstGeom>
          <a:noFill/>
        </p:spPr>
        <p:txBody>
          <a:bodyPr wrap="none" rtlCol="0">
            <a:spAutoFit/>
          </a:bodyPr>
          <a:lstStyle/>
          <a:p>
            <a:r>
              <a:rPr lang="en-US" sz="1600" dirty="0">
                <a:solidFill>
                  <a:srgbClr val="11ADE5"/>
                </a:solidFill>
                <a:latin typeface="Segoe Print" panose="02000800000000000000" pitchFamily="2" charset="0"/>
              </a:rPr>
              <a:t>Noam Chomsky</a:t>
            </a:r>
          </a:p>
          <a:p>
            <a:pPr algn="ctr"/>
            <a:r>
              <a:rPr lang="en-US" sz="1600" dirty="0">
                <a:solidFill>
                  <a:srgbClr val="11ADE5"/>
                </a:solidFill>
                <a:latin typeface="Segoe Print" panose="02000800000000000000" pitchFamily="2" charset="0"/>
              </a:rPr>
              <a:t>(DW)</a:t>
            </a:r>
          </a:p>
        </p:txBody>
      </p:sp>
      <p:pic>
        <p:nvPicPr>
          <p:cNvPr id="13" name="Picture 12" descr="A picture containing text&#10;&#10;Description automatically generated">
            <a:extLst>
              <a:ext uri="{FF2B5EF4-FFF2-40B4-BE49-F238E27FC236}">
                <a16:creationId xmlns:a16="http://schemas.microsoft.com/office/drawing/2014/main" id="{822CEB03-B23F-B94E-A761-565C32F8BEF8}"/>
              </a:ext>
            </a:extLst>
          </p:cNvPr>
          <p:cNvPicPr>
            <a:picLocks noChangeAspect="1"/>
          </p:cNvPicPr>
          <p:nvPr/>
        </p:nvPicPr>
        <p:blipFill>
          <a:blip r:embed="rId4"/>
          <a:stretch>
            <a:fillRect/>
          </a:stretch>
        </p:blipFill>
        <p:spPr>
          <a:xfrm>
            <a:off x="11191487" y="5984543"/>
            <a:ext cx="852929" cy="914401"/>
          </a:xfrm>
          <a:prstGeom prst="rect">
            <a:avLst/>
          </a:prstGeom>
        </p:spPr>
      </p:pic>
      <p:pic>
        <p:nvPicPr>
          <p:cNvPr id="11" name="Picture 10" descr="A picture containing graphical user interface&#10;&#10;Description automatically generated">
            <a:extLst>
              <a:ext uri="{FF2B5EF4-FFF2-40B4-BE49-F238E27FC236}">
                <a16:creationId xmlns:a16="http://schemas.microsoft.com/office/drawing/2014/main" id="{D937E334-7017-074B-979A-6ECA95676F2A}"/>
              </a:ext>
            </a:extLst>
          </p:cNvPr>
          <p:cNvPicPr>
            <a:picLocks noChangeAspect="1"/>
          </p:cNvPicPr>
          <p:nvPr/>
        </p:nvPicPr>
        <p:blipFill>
          <a:blip r:embed="rId5"/>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7546707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0BB43-BA95-1B4D-8BD0-5255955774C0}"/>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8" name="Title 17">
            <a:extLst>
              <a:ext uri="{FF2B5EF4-FFF2-40B4-BE49-F238E27FC236}">
                <a16:creationId xmlns:a16="http://schemas.microsoft.com/office/drawing/2014/main" id="{B039D87A-334F-2744-9A22-08B4233156CD}"/>
              </a:ext>
            </a:extLst>
          </p:cNvPr>
          <p:cNvSpPr>
            <a:spLocks noGrp="1"/>
          </p:cNvSpPr>
          <p:nvPr>
            <p:ph type="title"/>
          </p:nvPr>
        </p:nvSpPr>
        <p:spPr/>
        <p:txBody>
          <a:bodyPr/>
          <a:lstStyle/>
          <a:p>
            <a:r>
              <a:rPr lang="es-ES_tradnl" dirty="0">
                <a:solidFill>
                  <a:srgbClr val="ED007E"/>
                </a:solidFill>
                <a:latin typeface="Segoe Print" panose="02000800000000000000" pitchFamily="2" charset="0"/>
              </a:rPr>
              <a:t>Pensar como un Ser Humano</a:t>
            </a:r>
            <a:endParaRPr lang="en-US" dirty="0"/>
          </a:p>
        </p:txBody>
      </p:sp>
      <p:sp>
        <p:nvSpPr>
          <p:cNvPr id="19" name="Content Placeholder 18">
            <a:extLst>
              <a:ext uri="{FF2B5EF4-FFF2-40B4-BE49-F238E27FC236}">
                <a16:creationId xmlns:a16="http://schemas.microsoft.com/office/drawing/2014/main" id="{3087355B-491A-B04A-BE82-111C9C08938D}"/>
              </a:ext>
            </a:extLst>
          </p:cNvPr>
          <p:cNvSpPr>
            <a:spLocks noGrp="1"/>
          </p:cNvSpPr>
          <p:nvPr>
            <p:ph idx="1"/>
          </p:nvPr>
        </p:nvSpPr>
        <p:spPr>
          <a:xfrm>
            <a:off x="838200" y="2973223"/>
            <a:ext cx="3150673" cy="1325563"/>
          </a:xfrm>
        </p:spPr>
        <p:txBody>
          <a:bodyPr>
            <a:normAutofit/>
          </a:bodyPr>
          <a:lstStyle/>
          <a:p>
            <a:pPr marL="0" indent="0" algn="ctr">
              <a:buNone/>
            </a:pPr>
            <a:r>
              <a:rPr lang="es-ES_tradnl" dirty="0">
                <a:solidFill>
                  <a:srgbClr val="11ADE5"/>
                </a:solidFill>
                <a:latin typeface="Segoe Print" panose="02000800000000000000" pitchFamily="2" charset="0"/>
              </a:rPr>
              <a:t>Generadores de Chomsky</a:t>
            </a:r>
          </a:p>
          <a:p>
            <a:endParaRPr lang="en-US" dirty="0"/>
          </a:p>
        </p:txBody>
      </p:sp>
      <p:pic>
        <p:nvPicPr>
          <p:cNvPr id="3" name="Picture 2" descr="Diagram&#10;&#10;Description automatically generated">
            <a:extLst>
              <a:ext uri="{FF2B5EF4-FFF2-40B4-BE49-F238E27FC236}">
                <a16:creationId xmlns:a16="http://schemas.microsoft.com/office/drawing/2014/main" id="{F7C1554A-5252-C944-A45B-A10B378E6542}"/>
              </a:ext>
            </a:extLst>
          </p:cNvPr>
          <p:cNvPicPr>
            <a:picLocks noChangeAspect="1"/>
          </p:cNvPicPr>
          <p:nvPr/>
        </p:nvPicPr>
        <p:blipFill>
          <a:blip r:embed="rId2">
            <a:duotone>
              <a:prstClr val="black"/>
              <a:srgbClr val="11ADE5">
                <a:tint val="45000"/>
                <a:satMod val="400000"/>
              </a:srgbClr>
            </a:duotone>
          </a:blip>
          <a:stretch>
            <a:fillRect/>
          </a:stretch>
        </p:blipFill>
        <p:spPr>
          <a:xfrm>
            <a:off x="5317998" y="1715387"/>
            <a:ext cx="6529160" cy="3819781"/>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F059CDF6-934C-D042-9557-232BD5580563}"/>
              </a:ext>
            </a:extLst>
          </p:cNvPr>
          <p:cNvPicPr>
            <a:picLocks noChangeAspect="1"/>
          </p:cNvPicPr>
          <p:nvPr/>
        </p:nvPicPr>
        <p:blipFill>
          <a:blip r:embed="rId3"/>
          <a:stretch>
            <a:fillRect/>
          </a:stretch>
        </p:blipFill>
        <p:spPr>
          <a:xfrm>
            <a:off x="11191487" y="5984543"/>
            <a:ext cx="852929" cy="914401"/>
          </a:xfrm>
          <a:prstGeom prst="rect">
            <a:avLst/>
          </a:prstGeom>
        </p:spPr>
      </p:pic>
      <p:pic>
        <p:nvPicPr>
          <p:cNvPr id="10" name="Picture 9" descr="A picture containing graphical user interface&#10;&#10;Description automatically generated">
            <a:extLst>
              <a:ext uri="{FF2B5EF4-FFF2-40B4-BE49-F238E27FC236}">
                <a16:creationId xmlns:a16="http://schemas.microsoft.com/office/drawing/2014/main" id="{1771E49D-9F3A-7444-9C1B-56EE1F9A50C4}"/>
              </a:ext>
            </a:extLst>
          </p:cNvPr>
          <p:cNvPicPr>
            <a:picLocks noChangeAspect="1"/>
          </p:cNvPicPr>
          <p:nvPr/>
        </p:nvPicPr>
        <p:blipFill>
          <a:blip r:embed="rId4"/>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31555720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0BB43-BA95-1B4D-8BD0-5255955774C0}"/>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8" name="Title 17">
            <a:extLst>
              <a:ext uri="{FF2B5EF4-FFF2-40B4-BE49-F238E27FC236}">
                <a16:creationId xmlns:a16="http://schemas.microsoft.com/office/drawing/2014/main" id="{B039D87A-334F-2744-9A22-08B4233156CD}"/>
              </a:ext>
            </a:extLst>
          </p:cNvPr>
          <p:cNvSpPr>
            <a:spLocks noGrp="1"/>
          </p:cNvSpPr>
          <p:nvPr>
            <p:ph type="title"/>
          </p:nvPr>
        </p:nvSpPr>
        <p:spPr/>
        <p:txBody>
          <a:bodyPr/>
          <a:lstStyle/>
          <a:p>
            <a:r>
              <a:rPr lang="es-ES_tradnl" dirty="0">
                <a:solidFill>
                  <a:srgbClr val="ED007E"/>
                </a:solidFill>
                <a:latin typeface="Segoe Print" panose="02000800000000000000" pitchFamily="2" charset="0"/>
              </a:rPr>
              <a:t>Pensar racionalmente</a:t>
            </a:r>
          </a:p>
        </p:txBody>
      </p:sp>
      <p:sp>
        <p:nvSpPr>
          <p:cNvPr id="19" name="Content Placeholder 18">
            <a:extLst>
              <a:ext uri="{FF2B5EF4-FFF2-40B4-BE49-F238E27FC236}">
                <a16:creationId xmlns:a16="http://schemas.microsoft.com/office/drawing/2014/main" id="{3087355B-491A-B04A-BE82-111C9C08938D}"/>
              </a:ext>
            </a:extLst>
          </p:cNvPr>
          <p:cNvSpPr>
            <a:spLocks noGrp="1"/>
          </p:cNvSpPr>
          <p:nvPr>
            <p:ph idx="1"/>
          </p:nvPr>
        </p:nvSpPr>
        <p:spPr>
          <a:xfrm>
            <a:off x="838199" y="1677882"/>
            <a:ext cx="6995615" cy="3450877"/>
          </a:xfrm>
        </p:spPr>
        <p:txBody>
          <a:bodyPr>
            <a:normAutofit fontScale="92500"/>
          </a:bodyPr>
          <a:lstStyle/>
          <a:p>
            <a:r>
              <a:rPr lang="es-ES_tradnl" dirty="0">
                <a:solidFill>
                  <a:srgbClr val="11ADE5"/>
                </a:solidFill>
                <a:latin typeface="Segoe Print" panose="02000800000000000000" pitchFamily="2" charset="0"/>
              </a:rPr>
              <a:t>El enfoque de las “leyes del pensamiento”.</a:t>
            </a:r>
          </a:p>
          <a:p>
            <a:r>
              <a:rPr lang="es-ES_tradnl" dirty="0">
                <a:solidFill>
                  <a:srgbClr val="11ADE5"/>
                </a:solidFill>
                <a:latin typeface="Segoe Print" panose="02000800000000000000" pitchFamily="2" charset="0"/>
              </a:rPr>
              <a:t>Utiliza reglas lógicas para crear sistemas inteligentes.</a:t>
            </a:r>
          </a:p>
          <a:p>
            <a:r>
              <a:rPr lang="es-ES_tradnl" dirty="0">
                <a:solidFill>
                  <a:srgbClr val="11ADE5"/>
                </a:solidFill>
                <a:latin typeface="Segoe Print" panose="02000800000000000000" pitchFamily="2" charset="0"/>
              </a:rPr>
              <a:t>Intenta lograr inferencias lógicas correctas.</a:t>
            </a:r>
          </a:p>
          <a:p>
            <a:r>
              <a:rPr lang="es-ES_tradnl" dirty="0">
                <a:solidFill>
                  <a:srgbClr val="11ADE5"/>
                </a:solidFill>
                <a:latin typeface="Segoe Print" panose="02000800000000000000" pitchFamily="2" charset="0"/>
              </a:rPr>
              <a:t>Los sistemas expertos desarrollados en 1980-1990 se basan en este enfoque.</a:t>
            </a:r>
          </a:p>
          <a:p>
            <a:endParaRPr lang="en-US" dirty="0"/>
          </a:p>
        </p:txBody>
      </p:sp>
      <p:pic>
        <p:nvPicPr>
          <p:cNvPr id="3" name="Picture 2" descr="A picture containing text, floor, indoor, oven&#10;&#10;Description automatically generated">
            <a:extLst>
              <a:ext uri="{FF2B5EF4-FFF2-40B4-BE49-F238E27FC236}">
                <a16:creationId xmlns:a16="http://schemas.microsoft.com/office/drawing/2014/main" id="{F4286EEE-AD10-5A41-A4AB-5C32C588FC47}"/>
              </a:ext>
            </a:extLst>
          </p:cNvPr>
          <p:cNvPicPr>
            <a:picLocks noChangeAspect="1"/>
          </p:cNvPicPr>
          <p:nvPr/>
        </p:nvPicPr>
        <p:blipFill>
          <a:blip r:embed="rId2">
            <a:duotone>
              <a:prstClr val="black"/>
              <a:srgbClr val="ED007E">
                <a:tint val="45000"/>
                <a:satMod val="400000"/>
              </a:srgbClr>
            </a:duotone>
          </a:blip>
          <a:stretch>
            <a:fillRect/>
          </a:stretch>
        </p:blipFill>
        <p:spPr>
          <a:xfrm>
            <a:off x="8597204" y="469099"/>
            <a:ext cx="2124175" cy="4193177"/>
          </a:xfrm>
          <a:prstGeom prst="rect">
            <a:avLst/>
          </a:prstGeom>
          <a:ln>
            <a:noFill/>
          </a:ln>
          <a:effectLst>
            <a:softEdge rad="112500"/>
          </a:effectLst>
        </p:spPr>
      </p:pic>
      <p:sp>
        <p:nvSpPr>
          <p:cNvPr id="11" name="TextBox 10">
            <a:extLst>
              <a:ext uri="{FF2B5EF4-FFF2-40B4-BE49-F238E27FC236}">
                <a16:creationId xmlns:a16="http://schemas.microsoft.com/office/drawing/2014/main" id="{E47C8BB7-8AA3-3144-8A48-1E22A0F18DAB}"/>
              </a:ext>
            </a:extLst>
          </p:cNvPr>
          <p:cNvSpPr txBox="1"/>
          <p:nvPr/>
        </p:nvSpPr>
        <p:spPr>
          <a:xfrm>
            <a:off x="7588156" y="4843163"/>
            <a:ext cx="4302960" cy="738664"/>
          </a:xfrm>
          <a:prstGeom prst="rect">
            <a:avLst/>
          </a:prstGeom>
          <a:noFill/>
        </p:spPr>
        <p:txBody>
          <a:bodyPr wrap="square" rtlCol="0">
            <a:spAutoFit/>
          </a:bodyPr>
          <a:lstStyle/>
          <a:p>
            <a:pPr algn="ctr"/>
            <a:r>
              <a:rPr lang="es-ES_tradnl" sz="1400" dirty="0">
                <a:solidFill>
                  <a:srgbClr val="11ADE5"/>
                </a:solidFill>
                <a:latin typeface="Segoe Print" panose="02000800000000000000" pitchFamily="2" charset="0"/>
              </a:rPr>
              <a:t>Symbolics, una plataforma para sistemas expertos  (1985)</a:t>
            </a:r>
          </a:p>
          <a:p>
            <a:pPr algn="ctr"/>
            <a:r>
              <a:rPr lang="es-ES_tradnl" sz="1400" dirty="0">
                <a:solidFill>
                  <a:srgbClr val="11ADE5"/>
                </a:solidFill>
                <a:latin typeface="Segoe Print" panose="02000800000000000000" pitchFamily="2" charset="0"/>
              </a:rPr>
              <a:t>(Retro-Computing Society of RI) </a:t>
            </a:r>
          </a:p>
        </p:txBody>
      </p:sp>
      <p:pic>
        <p:nvPicPr>
          <p:cNvPr id="9" name="Picture 8" descr="A picture containing text&#10;&#10;Description automatically generated">
            <a:extLst>
              <a:ext uri="{FF2B5EF4-FFF2-40B4-BE49-F238E27FC236}">
                <a16:creationId xmlns:a16="http://schemas.microsoft.com/office/drawing/2014/main" id="{D5DF86CB-E6C2-E741-8397-D79DA57BB307}"/>
              </a:ext>
            </a:extLst>
          </p:cNvPr>
          <p:cNvPicPr>
            <a:picLocks noChangeAspect="1"/>
          </p:cNvPicPr>
          <p:nvPr/>
        </p:nvPicPr>
        <p:blipFill>
          <a:blip r:embed="rId3"/>
          <a:stretch>
            <a:fillRect/>
          </a:stretch>
        </p:blipFill>
        <p:spPr>
          <a:xfrm>
            <a:off x="11191487" y="5984543"/>
            <a:ext cx="852929" cy="914401"/>
          </a:xfrm>
          <a:prstGeom prst="rect">
            <a:avLst/>
          </a:prstGeom>
        </p:spPr>
      </p:pic>
      <p:pic>
        <p:nvPicPr>
          <p:cNvPr id="10" name="Picture 9" descr="A picture containing graphical user interface&#10;&#10;Description automatically generated">
            <a:extLst>
              <a:ext uri="{FF2B5EF4-FFF2-40B4-BE49-F238E27FC236}">
                <a16:creationId xmlns:a16="http://schemas.microsoft.com/office/drawing/2014/main" id="{3BAA09D3-A971-B143-87F4-C4C8A45C1996}"/>
              </a:ext>
            </a:extLst>
          </p:cNvPr>
          <p:cNvPicPr>
            <a:picLocks noChangeAspect="1"/>
          </p:cNvPicPr>
          <p:nvPr/>
        </p:nvPicPr>
        <p:blipFill>
          <a:blip r:embed="rId4"/>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42228448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0BB43-BA95-1B4D-8BD0-5255955774C0}"/>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8" name="Title 17">
            <a:extLst>
              <a:ext uri="{FF2B5EF4-FFF2-40B4-BE49-F238E27FC236}">
                <a16:creationId xmlns:a16="http://schemas.microsoft.com/office/drawing/2014/main" id="{B039D87A-334F-2744-9A22-08B4233156CD}"/>
              </a:ext>
            </a:extLst>
          </p:cNvPr>
          <p:cNvSpPr>
            <a:spLocks noGrp="1"/>
          </p:cNvSpPr>
          <p:nvPr>
            <p:ph type="title"/>
          </p:nvPr>
        </p:nvSpPr>
        <p:spPr/>
        <p:txBody>
          <a:bodyPr/>
          <a:lstStyle/>
          <a:p>
            <a:r>
              <a:rPr lang="es-ES_tradnl" dirty="0">
                <a:solidFill>
                  <a:srgbClr val="ED007E"/>
                </a:solidFill>
                <a:latin typeface="Segoe Print" panose="02000800000000000000" pitchFamily="2" charset="0"/>
              </a:rPr>
              <a:t>Actuar racionalmente</a:t>
            </a:r>
          </a:p>
        </p:txBody>
      </p:sp>
      <p:sp>
        <p:nvSpPr>
          <p:cNvPr id="19" name="Content Placeholder 18">
            <a:extLst>
              <a:ext uri="{FF2B5EF4-FFF2-40B4-BE49-F238E27FC236}">
                <a16:creationId xmlns:a16="http://schemas.microsoft.com/office/drawing/2014/main" id="{3087355B-491A-B04A-BE82-111C9C08938D}"/>
              </a:ext>
            </a:extLst>
          </p:cNvPr>
          <p:cNvSpPr>
            <a:spLocks noGrp="1"/>
          </p:cNvSpPr>
          <p:nvPr>
            <p:ph idx="1"/>
          </p:nvPr>
        </p:nvSpPr>
        <p:spPr>
          <a:xfrm>
            <a:off x="202176" y="1794711"/>
            <a:ext cx="7647061" cy="3475424"/>
          </a:xfrm>
        </p:spPr>
        <p:txBody>
          <a:bodyPr/>
          <a:lstStyle/>
          <a:p>
            <a:r>
              <a:rPr lang="es-ES_tradnl" dirty="0">
                <a:solidFill>
                  <a:srgbClr val="11ADE5"/>
                </a:solidFill>
                <a:latin typeface="Segoe Print" panose="02000800000000000000" pitchFamily="2" charset="0"/>
              </a:rPr>
              <a:t>Llamado enfoque del agente racional.</a:t>
            </a:r>
          </a:p>
          <a:p>
            <a:r>
              <a:rPr lang="es-ES_tradnl" dirty="0">
                <a:solidFill>
                  <a:srgbClr val="11ADE5"/>
                </a:solidFill>
                <a:latin typeface="Segoe Print" panose="02000800000000000000" pitchFamily="2" charset="0"/>
              </a:rPr>
              <a:t>Un agente racional es aquel que actúa para lograr el mejor resultado; cuando hay incertidumbre, el mejor resultado esperado.</a:t>
            </a:r>
          </a:p>
          <a:p>
            <a:r>
              <a:rPr lang="es-ES_tradnl" dirty="0">
                <a:solidFill>
                  <a:srgbClr val="11ADE5"/>
                </a:solidFill>
                <a:latin typeface="Segoe Print" panose="02000800000000000000" pitchFamily="2" charset="0"/>
              </a:rPr>
              <a:t> El enfoque del agente racional tiene dos ventajas sobre los otros enfoques.</a:t>
            </a:r>
          </a:p>
          <a:p>
            <a:endParaRPr lang="es-ES_tradnl" dirty="0"/>
          </a:p>
        </p:txBody>
      </p:sp>
      <p:pic>
        <p:nvPicPr>
          <p:cNvPr id="9" name="Picture 8" descr="A picture containing person, wall, indoor, person&#10;&#10;Description automatically generated">
            <a:extLst>
              <a:ext uri="{FF2B5EF4-FFF2-40B4-BE49-F238E27FC236}">
                <a16:creationId xmlns:a16="http://schemas.microsoft.com/office/drawing/2014/main" id="{BA5197AB-D8E4-B84E-8458-0D6E494CF607}"/>
              </a:ext>
            </a:extLst>
          </p:cNvPr>
          <p:cNvPicPr>
            <a:picLocks noChangeAspect="1"/>
          </p:cNvPicPr>
          <p:nvPr/>
        </p:nvPicPr>
        <p:blipFill>
          <a:blip r:embed="rId2">
            <a:duotone>
              <a:prstClr val="black"/>
              <a:srgbClr val="ED007E">
                <a:tint val="45000"/>
                <a:satMod val="400000"/>
              </a:srgbClr>
            </a:duotone>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8177372" y="2038272"/>
            <a:ext cx="3855079" cy="2543281"/>
          </a:xfrm>
          <a:prstGeom prst="rect">
            <a:avLst/>
          </a:prstGeom>
          <a:ln>
            <a:noFill/>
          </a:ln>
          <a:effectLst>
            <a:softEdge rad="112500"/>
          </a:effectLst>
        </p:spPr>
      </p:pic>
      <p:sp>
        <p:nvSpPr>
          <p:cNvPr id="10" name="TextBox 9">
            <a:extLst>
              <a:ext uri="{FF2B5EF4-FFF2-40B4-BE49-F238E27FC236}">
                <a16:creationId xmlns:a16="http://schemas.microsoft.com/office/drawing/2014/main" id="{3957AD80-9DC6-1B4A-9A98-BCA187899F07}"/>
              </a:ext>
            </a:extLst>
          </p:cNvPr>
          <p:cNvSpPr txBox="1"/>
          <p:nvPr/>
        </p:nvSpPr>
        <p:spPr>
          <a:xfrm>
            <a:off x="8177372" y="4581553"/>
            <a:ext cx="3812451" cy="523220"/>
          </a:xfrm>
          <a:prstGeom prst="rect">
            <a:avLst/>
          </a:prstGeom>
          <a:noFill/>
        </p:spPr>
        <p:txBody>
          <a:bodyPr wrap="square" rtlCol="0">
            <a:spAutoFit/>
          </a:bodyPr>
          <a:lstStyle/>
          <a:p>
            <a:pPr algn="ctr"/>
            <a:r>
              <a:rPr lang="es-ES_tradnl" sz="1400" dirty="0">
                <a:solidFill>
                  <a:srgbClr val="11ADE5"/>
                </a:solidFill>
                <a:latin typeface="Segoe Print" panose="02000800000000000000" pitchFamily="2" charset="0"/>
              </a:rPr>
              <a:t>Stuart Russell and Peter Norvig</a:t>
            </a:r>
          </a:p>
          <a:p>
            <a:pPr algn="ctr"/>
            <a:r>
              <a:rPr lang="es-ES_tradnl" sz="1400" dirty="0">
                <a:solidFill>
                  <a:srgbClr val="11ADE5"/>
                </a:solidFill>
                <a:latin typeface="Segoe Print" panose="02000800000000000000" pitchFamily="2" charset="0"/>
              </a:rPr>
              <a:t>(Machine Intelligence Research Institute) </a:t>
            </a:r>
          </a:p>
        </p:txBody>
      </p:sp>
      <p:pic>
        <p:nvPicPr>
          <p:cNvPr id="12" name="Picture 11" descr="A picture containing text&#10;&#10;Description automatically generated">
            <a:extLst>
              <a:ext uri="{FF2B5EF4-FFF2-40B4-BE49-F238E27FC236}">
                <a16:creationId xmlns:a16="http://schemas.microsoft.com/office/drawing/2014/main" id="{C1AFD9A9-08DF-E84B-BF33-CFA5A0858779}"/>
              </a:ext>
            </a:extLst>
          </p:cNvPr>
          <p:cNvPicPr>
            <a:picLocks noChangeAspect="1"/>
          </p:cNvPicPr>
          <p:nvPr/>
        </p:nvPicPr>
        <p:blipFill>
          <a:blip r:embed="rId4"/>
          <a:stretch>
            <a:fillRect/>
          </a:stretch>
        </p:blipFill>
        <p:spPr>
          <a:xfrm>
            <a:off x="11191487" y="5984543"/>
            <a:ext cx="852929" cy="914401"/>
          </a:xfrm>
          <a:prstGeom prst="rect">
            <a:avLst/>
          </a:prstGeom>
        </p:spPr>
      </p:pic>
      <p:pic>
        <p:nvPicPr>
          <p:cNvPr id="11" name="Picture 10" descr="A picture containing graphical user interface&#10;&#10;Description automatically generated">
            <a:extLst>
              <a:ext uri="{FF2B5EF4-FFF2-40B4-BE49-F238E27FC236}">
                <a16:creationId xmlns:a16="http://schemas.microsoft.com/office/drawing/2014/main" id="{FEA6B6E1-CE2F-6641-A841-F400930A66BC}"/>
              </a:ext>
            </a:extLst>
          </p:cNvPr>
          <p:cNvPicPr>
            <a:picLocks noChangeAspect="1"/>
          </p:cNvPicPr>
          <p:nvPr/>
        </p:nvPicPr>
        <p:blipFill>
          <a:blip r:embed="rId5"/>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9827593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0BB43-BA95-1B4D-8BD0-5255955774C0}"/>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9" name="Content Placeholder 18">
            <a:extLst>
              <a:ext uri="{FF2B5EF4-FFF2-40B4-BE49-F238E27FC236}">
                <a16:creationId xmlns:a16="http://schemas.microsoft.com/office/drawing/2014/main" id="{3087355B-491A-B04A-BE82-111C9C08938D}"/>
              </a:ext>
            </a:extLst>
          </p:cNvPr>
          <p:cNvSpPr>
            <a:spLocks noGrp="1"/>
          </p:cNvSpPr>
          <p:nvPr>
            <p:ph idx="1"/>
          </p:nvPr>
        </p:nvSpPr>
        <p:spPr>
          <a:xfrm>
            <a:off x="508007" y="1463041"/>
            <a:ext cx="7865284" cy="4394940"/>
          </a:xfrm>
        </p:spPr>
        <p:txBody>
          <a:bodyPr/>
          <a:lstStyle/>
          <a:p>
            <a:r>
              <a:rPr lang="en-US" dirty="0">
                <a:latin typeface="+mj-lt"/>
              </a:rPr>
              <a:t> </a:t>
            </a:r>
            <a:r>
              <a:rPr lang="es-ES_tradnl" dirty="0">
                <a:solidFill>
                  <a:srgbClr val="11ADE5"/>
                </a:solidFill>
                <a:latin typeface="Segoe Print" panose="02000800000000000000" pitchFamily="2" charset="0"/>
              </a:rPr>
              <a:t>Es más general que el enfoque de las “leyes del pensamiento” porque la </a:t>
            </a:r>
            <a:r>
              <a:rPr lang="es-ES_tradnl" dirty="0">
                <a:solidFill>
                  <a:srgbClr val="ED007E"/>
                </a:solidFill>
                <a:latin typeface="Segoe Print" panose="02000800000000000000" pitchFamily="2" charset="0"/>
              </a:rPr>
              <a:t>inferencia correcta </a:t>
            </a:r>
            <a:r>
              <a:rPr lang="es-ES_tradnl" dirty="0">
                <a:solidFill>
                  <a:srgbClr val="11ADE5"/>
                </a:solidFill>
                <a:latin typeface="Segoe Print" panose="02000800000000000000" pitchFamily="2" charset="0"/>
              </a:rPr>
              <a:t>es solo uno de los varios mecanismos posibles para lograr la racionalidad.</a:t>
            </a:r>
          </a:p>
          <a:p>
            <a:endParaRPr lang="es-ES_tradnl" dirty="0">
              <a:solidFill>
                <a:srgbClr val="11ADE5"/>
              </a:solidFill>
              <a:latin typeface="Segoe Print" panose="02000800000000000000" pitchFamily="2" charset="0"/>
            </a:endParaRPr>
          </a:p>
          <a:p>
            <a:r>
              <a:rPr lang="es-ES_tradnl" dirty="0">
                <a:solidFill>
                  <a:srgbClr val="11ADE5"/>
                </a:solidFill>
                <a:latin typeface="Segoe Print" panose="02000800000000000000" pitchFamily="2" charset="0"/>
              </a:rPr>
              <a:t>Todas las habilidades necesarias para la prueba de Turing también permiten que un </a:t>
            </a:r>
            <a:r>
              <a:rPr lang="es-ES_tradnl" dirty="0">
                <a:solidFill>
                  <a:srgbClr val="ED007E"/>
                </a:solidFill>
                <a:latin typeface="Segoe Print" panose="02000800000000000000" pitchFamily="2" charset="0"/>
              </a:rPr>
              <a:t>agente actúe racionalmente</a:t>
            </a:r>
            <a:r>
              <a:rPr lang="es-ES_tradnl" dirty="0">
                <a:solidFill>
                  <a:srgbClr val="11ADE5"/>
                </a:solidFill>
                <a:latin typeface="Segoe Print" panose="02000800000000000000" pitchFamily="2" charset="0"/>
              </a:rPr>
              <a:t>.</a:t>
            </a:r>
          </a:p>
          <a:p>
            <a:endParaRPr lang="en-US" dirty="0">
              <a:latin typeface="+mj-lt"/>
            </a:endParaRPr>
          </a:p>
          <a:p>
            <a:endParaRPr lang="en-US" dirty="0"/>
          </a:p>
        </p:txBody>
      </p:sp>
      <p:sp>
        <p:nvSpPr>
          <p:cNvPr id="10" name="TextBox 9">
            <a:extLst>
              <a:ext uri="{FF2B5EF4-FFF2-40B4-BE49-F238E27FC236}">
                <a16:creationId xmlns:a16="http://schemas.microsoft.com/office/drawing/2014/main" id="{3957AD80-9DC6-1B4A-9A98-BCA187899F07}"/>
              </a:ext>
            </a:extLst>
          </p:cNvPr>
          <p:cNvSpPr txBox="1"/>
          <p:nvPr/>
        </p:nvSpPr>
        <p:spPr>
          <a:xfrm>
            <a:off x="8485186" y="4520153"/>
            <a:ext cx="3198807" cy="523220"/>
          </a:xfrm>
          <a:prstGeom prst="rect">
            <a:avLst/>
          </a:prstGeom>
          <a:noFill/>
        </p:spPr>
        <p:txBody>
          <a:bodyPr wrap="square" rtlCol="0">
            <a:spAutoFit/>
          </a:bodyPr>
          <a:lstStyle/>
          <a:p>
            <a:pPr algn="ctr"/>
            <a:r>
              <a:rPr lang="es-ES_tradnl" sz="1400" dirty="0">
                <a:solidFill>
                  <a:srgbClr val="11ADE5"/>
                </a:solidFill>
                <a:latin typeface="Segoe Print" panose="02000800000000000000" pitchFamily="2" charset="0"/>
              </a:rPr>
              <a:t>Robot Móvil </a:t>
            </a:r>
          </a:p>
          <a:p>
            <a:pPr algn="ctr"/>
            <a:r>
              <a:rPr lang="es-ES_tradnl" sz="1400" dirty="0">
                <a:solidFill>
                  <a:srgbClr val="11ADE5"/>
                </a:solidFill>
                <a:latin typeface="Segoe Print" panose="02000800000000000000" pitchFamily="2" charset="0"/>
              </a:rPr>
              <a:t>(ABB) </a:t>
            </a:r>
          </a:p>
        </p:txBody>
      </p:sp>
      <p:pic>
        <p:nvPicPr>
          <p:cNvPr id="3" name="Picture 2" descr="A picture containing indoor, floor, white, several&#10;&#10;Description automatically generated">
            <a:extLst>
              <a:ext uri="{FF2B5EF4-FFF2-40B4-BE49-F238E27FC236}">
                <a16:creationId xmlns:a16="http://schemas.microsoft.com/office/drawing/2014/main" id="{439ADAC4-C9DD-6547-AA77-C684A79D8195}"/>
              </a:ext>
            </a:extLst>
          </p:cNvPr>
          <p:cNvPicPr>
            <a:picLocks noChangeAspect="1"/>
          </p:cNvPicPr>
          <p:nvPr/>
        </p:nvPicPr>
        <p:blipFill>
          <a:blip r:embed="rId2"/>
          <a:stretch>
            <a:fillRect/>
          </a:stretch>
        </p:blipFill>
        <p:spPr>
          <a:xfrm>
            <a:off x="8559808" y="1205985"/>
            <a:ext cx="3124185" cy="3261512"/>
          </a:xfrm>
          <a:prstGeom prst="rect">
            <a:avLst/>
          </a:prstGeom>
          <a:ln>
            <a:noFill/>
          </a:ln>
          <a:effectLst>
            <a:softEdge rad="112500"/>
          </a:effectLst>
        </p:spPr>
      </p:pic>
      <p:sp>
        <p:nvSpPr>
          <p:cNvPr id="11" name="Title 17">
            <a:extLst>
              <a:ext uri="{FF2B5EF4-FFF2-40B4-BE49-F238E27FC236}">
                <a16:creationId xmlns:a16="http://schemas.microsoft.com/office/drawing/2014/main" id="{CFFE4593-48C8-094F-95F3-3623AEF0E3EB}"/>
              </a:ext>
            </a:extLst>
          </p:cNvPr>
          <p:cNvSpPr txBox="1">
            <a:spLocks/>
          </p:cNvSpPr>
          <p:nvPr/>
        </p:nvSpPr>
        <p:spPr>
          <a:xfrm>
            <a:off x="649405" y="13747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_tradnl" dirty="0">
                <a:solidFill>
                  <a:srgbClr val="ED007E"/>
                </a:solidFill>
                <a:latin typeface="Segoe Print" panose="02000800000000000000" pitchFamily="2" charset="0"/>
              </a:rPr>
              <a:t>Actuar racionalmente</a:t>
            </a:r>
          </a:p>
        </p:txBody>
      </p:sp>
      <p:pic>
        <p:nvPicPr>
          <p:cNvPr id="12" name="Picture 11" descr="A picture containing text&#10;&#10;Description automatically generated">
            <a:extLst>
              <a:ext uri="{FF2B5EF4-FFF2-40B4-BE49-F238E27FC236}">
                <a16:creationId xmlns:a16="http://schemas.microsoft.com/office/drawing/2014/main" id="{71CC00BD-5D12-9444-A31B-F9EE9766DC2E}"/>
              </a:ext>
            </a:extLst>
          </p:cNvPr>
          <p:cNvPicPr>
            <a:picLocks noChangeAspect="1"/>
          </p:cNvPicPr>
          <p:nvPr/>
        </p:nvPicPr>
        <p:blipFill>
          <a:blip r:embed="rId3"/>
          <a:stretch>
            <a:fillRect/>
          </a:stretch>
        </p:blipFill>
        <p:spPr>
          <a:xfrm>
            <a:off x="11191487" y="5984543"/>
            <a:ext cx="852929" cy="914401"/>
          </a:xfrm>
          <a:prstGeom prst="rect">
            <a:avLst/>
          </a:prstGeom>
        </p:spPr>
      </p:pic>
      <p:pic>
        <p:nvPicPr>
          <p:cNvPr id="13" name="Picture 12" descr="A picture containing graphical user interface&#10;&#10;Description automatically generated">
            <a:extLst>
              <a:ext uri="{FF2B5EF4-FFF2-40B4-BE49-F238E27FC236}">
                <a16:creationId xmlns:a16="http://schemas.microsoft.com/office/drawing/2014/main" id="{1819D1ED-842A-F242-800E-B835F63A18F0}"/>
              </a:ext>
            </a:extLst>
          </p:cNvPr>
          <p:cNvPicPr>
            <a:picLocks noChangeAspect="1"/>
          </p:cNvPicPr>
          <p:nvPr/>
        </p:nvPicPr>
        <p:blipFill>
          <a:blip r:embed="rId4"/>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6955105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0BB43-BA95-1B4D-8BD0-5255955774C0}"/>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8" name="Title 17">
            <a:extLst>
              <a:ext uri="{FF2B5EF4-FFF2-40B4-BE49-F238E27FC236}">
                <a16:creationId xmlns:a16="http://schemas.microsoft.com/office/drawing/2014/main" id="{B039D87A-334F-2744-9A22-08B4233156CD}"/>
              </a:ext>
            </a:extLst>
          </p:cNvPr>
          <p:cNvSpPr>
            <a:spLocks noGrp="1"/>
          </p:cNvSpPr>
          <p:nvPr>
            <p:ph type="title"/>
          </p:nvPr>
        </p:nvSpPr>
        <p:spPr/>
        <p:txBody>
          <a:bodyPr/>
          <a:lstStyle/>
          <a:p>
            <a:r>
              <a:rPr lang="es-ES_tradnl" dirty="0">
                <a:solidFill>
                  <a:srgbClr val="ED007E"/>
                </a:solidFill>
                <a:latin typeface="Segoe Print" panose="02000800000000000000" pitchFamily="2" charset="0"/>
              </a:rPr>
              <a:t>Actuar racionalmente</a:t>
            </a:r>
          </a:p>
        </p:txBody>
      </p:sp>
      <p:sp>
        <p:nvSpPr>
          <p:cNvPr id="19" name="Content Placeholder 18">
            <a:extLst>
              <a:ext uri="{FF2B5EF4-FFF2-40B4-BE49-F238E27FC236}">
                <a16:creationId xmlns:a16="http://schemas.microsoft.com/office/drawing/2014/main" id="{3087355B-491A-B04A-BE82-111C9C08938D}"/>
              </a:ext>
            </a:extLst>
          </p:cNvPr>
          <p:cNvSpPr>
            <a:spLocks noGrp="1"/>
          </p:cNvSpPr>
          <p:nvPr>
            <p:ph idx="1"/>
          </p:nvPr>
        </p:nvSpPr>
        <p:spPr>
          <a:xfrm>
            <a:off x="335738" y="1716573"/>
            <a:ext cx="7286898" cy="3528378"/>
          </a:xfrm>
        </p:spPr>
        <p:txBody>
          <a:bodyPr/>
          <a:lstStyle/>
          <a:p>
            <a:r>
              <a:rPr lang="es-ES_tradnl" dirty="0">
                <a:solidFill>
                  <a:srgbClr val="11ADE5"/>
                </a:solidFill>
                <a:latin typeface="Segoe Print" panose="02000800000000000000" pitchFamily="2" charset="0"/>
              </a:rPr>
              <a:t>Es más susceptible al desarrollo científico que los enfoques basados en el comportamiento o el pensamiento humanos.</a:t>
            </a:r>
          </a:p>
          <a:p>
            <a:endParaRPr lang="es-ES_tradnl" dirty="0">
              <a:solidFill>
                <a:srgbClr val="11ADE5"/>
              </a:solidFill>
              <a:latin typeface="Segoe Print" panose="02000800000000000000" pitchFamily="2" charset="0"/>
            </a:endParaRPr>
          </a:p>
          <a:p>
            <a:r>
              <a:rPr lang="es-ES_tradnl" dirty="0">
                <a:solidFill>
                  <a:srgbClr val="11ADE5"/>
                </a:solidFill>
                <a:latin typeface="Segoe Print" panose="02000800000000000000" pitchFamily="2" charset="0"/>
              </a:rPr>
              <a:t>El estándar de racionalidad está matemáticamente bien definido y es completamente general.</a:t>
            </a:r>
          </a:p>
        </p:txBody>
      </p:sp>
      <p:pic>
        <p:nvPicPr>
          <p:cNvPr id="11" name="Picture 10" descr="A picture containing road, outdoor, street, car&#10;&#10;Description automatically generated">
            <a:extLst>
              <a:ext uri="{FF2B5EF4-FFF2-40B4-BE49-F238E27FC236}">
                <a16:creationId xmlns:a16="http://schemas.microsoft.com/office/drawing/2014/main" id="{8B14159D-D9E5-354A-AE63-D7435D62F30E}"/>
              </a:ext>
            </a:extLst>
          </p:cNvPr>
          <p:cNvPicPr>
            <a:picLocks noChangeAspect="1"/>
          </p:cNvPicPr>
          <p:nvPr/>
        </p:nvPicPr>
        <p:blipFill>
          <a:blip r:embed="rId2"/>
          <a:stretch>
            <a:fillRect/>
          </a:stretch>
        </p:blipFill>
        <p:spPr>
          <a:xfrm>
            <a:off x="7652926" y="1690688"/>
            <a:ext cx="4203336" cy="2364377"/>
          </a:xfrm>
          <a:prstGeom prst="rect">
            <a:avLst/>
          </a:prstGeom>
          <a:ln>
            <a:noFill/>
          </a:ln>
          <a:effectLst>
            <a:softEdge rad="112500"/>
          </a:effectLst>
        </p:spPr>
      </p:pic>
      <p:sp>
        <p:nvSpPr>
          <p:cNvPr id="12" name="Rectangle 11">
            <a:extLst>
              <a:ext uri="{FF2B5EF4-FFF2-40B4-BE49-F238E27FC236}">
                <a16:creationId xmlns:a16="http://schemas.microsoft.com/office/drawing/2014/main" id="{F0FD7BDA-E25F-8445-BCE4-3F0AD397B6DE}"/>
              </a:ext>
            </a:extLst>
          </p:cNvPr>
          <p:cNvSpPr/>
          <p:nvPr/>
        </p:nvSpPr>
        <p:spPr>
          <a:xfrm>
            <a:off x="7622636" y="4055065"/>
            <a:ext cx="4369067" cy="1077218"/>
          </a:xfrm>
          <a:prstGeom prst="rect">
            <a:avLst/>
          </a:prstGeom>
        </p:spPr>
        <p:txBody>
          <a:bodyPr wrap="square">
            <a:spAutoFit/>
          </a:bodyPr>
          <a:lstStyle/>
          <a:p>
            <a:pPr algn="ctr"/>
            <a:r>
              <a:rPr lang="es-ES_tradnl" sz="1600" b="1" dirty="0">
                <a:solidFill>
                  <a:srgbClr val="11ADE5"/>
                </a:solidFill>
                <a:latin typeface="Segoe Print" panose="02000800000000000000" pitchFamily="2" charset="0"/>
              </a:rPr>
              <a:t>"Alemania tiene como objetivo conseguir la conducción autónoma</a:t>
            </a:r>
          </a:p>
          <a:p>
            <a:pPr algn="ctr"/>
            <a:r>
              <a:rPr lang="es-ES_tradnl" sz="1600" b="1" dirty="0">
                <a:solidFill>
                  <a:srgbClr val="11ADE5"/>
                </a:solidFill>
                <a:latin typeface="Segoe Print" panose="02000800000000000000" pitchFamily="2" charset="0"/>
              </a:rPr>
              <a:t>coches en las carreteras en 2022 ”</a:t>
            </a:r>
          </a:p>
          <a:p>
            <a:pPr algn="ctr"/>
            <a:r>
              <a:rPr lang="es-ES_tradnl" sz="1600" b="1" dirty="0">
                <a:solidFill>
                  <a:srgbClr val="11ADE5"/>
                </a:solidFill>
                <a:effectLst/>
                <a:latin typeface="Segoe Print" panose="02000800000000000000" pitchFamily="2" charset="0"/>
              </a:rPr>
              <a:t>(DW made for Minds)</a:t>
            </a:r>
          </a:p>
        </p:txBody>
      </p:sp>
      <p:pic>
        <p:nvPicPr>
          <p:cNvPr id="9" name="Picture 8" descr="A picture containing text&#10;&#10;Description automatically generated">
            <a:extLst>
              <a:ext uri="{FF2B5EF4-FFF2-40B4-BE49-F238E27FC236}">
                <a16:creationId xmlns:a16="http://schemas.microsoft.com/office/drawing/2014/main" id="{13681C0E-7991-7C4F-918B-F659A1C9E00B}"/>
              </a:ext>
            </a:extLst>
          </p:cNvPr>
          <p:cNvPicPr>
            <a:picLocks noChangeAspect="1"/>
          </p:cNvPicPr>
          <p:nvPr/>
        </p:nvPicPr>
        <p:blipFill>
          <a:blip r:embed="rId3"/>
          <a:stretch>
            <a:fillRect/>
          </a:stretch>
        </p:blipFill>
        <p:spPr>
          <a:xfrm>
            <a:off x="11191487" y="5984543"/>
            <a:ext cx="852929" cy="914401"/>
          </a:xfrm>
          <a:prstGeom prst="rect">
            <a:avLst/>
          </a:prstGeom>
        </p:spPr>
      </p:pic>
      <p:pic>
        <p:nvPicPr>
          <p:cNvPr id="10" name="Picture 9" descr="A picture containing graphical user interface&#10;&#10;Description automatically generated">
            <a:extLst>
              <a:ext uri="{FF2B5EF4-FFF2-40B4-BE49-F238E27FC236}">
                <a16:creationId xmlns:a16="http://schemas.microsoft.com/office/drawing/2014/main" id="{EA3377B7-9EC8-9A44-83F5-B7FE98148810}"/>
              </a:ext>
            </a:extLst>
          </p:cNvPr>
          <p:cNvPicPr>
            <a:picLocks noChangeAspect="1"/>
          </p:cNvPicPr>
          <p:nvPr/>
        </p:nvPicPr>
        <p:blipFill>
          <a:blip r:embed="rId4"/>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32923636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0BB43-BA95-1B4D-8BD0-5255955774C0}"/>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8" name="Title 17">
            <a:extLst>
              <a:ext uri="{FF2B5EF4-FFF2-40B4-BE49-F238E27FC236}">
                <a16:creationId xmlns:a16="http://schemas.microsoft.com/office/drawing/2014/main" id="{B039D87A-334F-2744-9A22-08B4233156CD}"/>
              </a:ext>
            </a:extLst>
          </p:cNvPr>
          <p:cNvSpPr>
            <a:spLocks noGrp="1"/>
          </p:cNvSpPr>
          <p:nvPr>
            <p:ph type="title"/>
          </p:nvPr>
        </p:nvSpPr>
        <p:spPr/>
        <p:txBody>
          <a:bodyPr/>
          <a:lstStyle/>
          <a:p>
            <a:r>
              <a:rPr lang="en-US" dirty="0">
                <a:solidFill>
                  <a:srgbClr val="ED007E"/>
                </a:solidFill>
                <a:latin typeface="Segoe Print" panose="02000800000000000000" pitchFamily="2" charset="0"/>
              </a:rPr>
              <a:t>Agente Racional</a:t>
            </a:r>
            <a:endParaRPr lang="en-US" dirty="0"/>
          </a:p>
        </p:txBody>
      </p:sp>
      <p:pic>
        <p:nvPicPr>
          <p:cNvPr id="5" name="Picture 4" descr="Diagram&#10;&#10;Description automatically generated">
            <a:extLst>
              <a:ext uri="{FF2B5EF4-FFF2-40B4-BE49-F238E27FC236}">
                <a16:creationId xmlns:a16="http://schemas.microsoft.com/office/drawing/2014/main" id="{59667B76-3603-4E46-95E1-A3B2E9B70E47}"/>
              </a:ext>
            </a:extLst>
          </p:cNvPr>
          <p:cNvPicPr>
            <a:picLocks noChangeAspect="1"/>
          </p:cNvPicPr>
          <p:nvPr/>
        </p:nvPicPr>
        <p:blipFill>
          <a:blip r:embed="rId2">
            <a:duotone>
              <a:prstClr val="black"/>
              <a:srgbClr val="ED007E">
                <a:tint val="45000"/>
                <a:satMod val="400000"/>
              </a:srgbClr>
            </a:duotone>
          </a:blip>
          <a:stretch>
            <a:fillRect/>
          </a:stretch>
        </p:blipFill>
        <p:spPr>
          <a:xfrm>
            <a:off x="487550" y="2056632"/>
            <a:ext cx="6215578" cy="2337948"/>
          </a:xfrm>
          <a:prstGeom prst="rect">
            <a:avLst/>
          </a:prstGeom>
        </p:spPr>
      </p:pic>
      <p:sp>
        <p:nvSpPr>
          <p:cNvPr id="15" name="Rectangle 14">
            <a:extLst>
              <a:ext uri="{FF2B5EF4-FFF2-40B4-BE49-F238E27FC236}">
                <a16:creationId xmlns:a16="http://schemas.microsoft.com/office/drawing/2014/main" id="{443A3E88-6CA3-BC4C-8C50-2A2C8D56E2BF}"/>
              </a:ext>
            </a:extLst>
          </p:cNvPr>
          <p:cNvSpPr/>
          <p:nvPr/>
        </p:nvSpPr>
        <p:spPr>
          <a:xfrm>
            <a:off x="6878472" y="2317665"/>
            <a:ext cx="5190698" cy="1815882"/>
          </a:xfrm>
          <a:prstGeom prst="rect">
            <a:avLst/>
          </a:prstGeom>
        </p:spPr>
        <p:txBody>
          <a:bodyPr wrap="square">
            <a:spAutoFit/>
          </a:bodyPr>
          <a:lstStyle/>
          <a:p>
            <a:pPr marL="285750" indent="-285750">
              <a:buFont typeface="Arial" panose="020B0604020202020204" pitchFamily="34" charset="0"/>
              <a:buChar char="•"/>
            </a:pPr>
            <a:r>
              <a:rPr lang="es-ES_tradnl" sz="2800" b="1" dirty="0">
                <a:solidFill>
                  <a:srgbClr val="11ADE5"/>
                </a:solidFill>
                <a:latin typeface="Segoe Print" panose="02000800000000000000" pitchFamily="2" charset="0"/>
              </a:rPr>
              <a:t>Lazo de realimentación</a:t>
            </a:r>
          </a:p>
          <a:p>
            <a:pPr marL="285750" indent="-285750">
              <a:buFont typeface="Arial" panose="020B0604020202020204" pitchFamily="34" charset="0"/>
              <a:buChar char="•"/>
            </a:pPr>
            <a:r>
              <a:rPr lang="es-ES_tradnl" sz="2800" b="1" dirty="0">
                <a:solidFill>
                  <a:srgbClr val="11ADE5"/>
                </a:solidFill>
                <a:effectLst/>
                <a:latin typeface="Segoe Print" panose="02000800000000000000" pitchFamily="2" charset="0"/>
              </a:rPr>
              <a:t>Método de optimización para alcanzar el mejor resultado posible.</a:t>
            </a:r>
          </a:p>
        </p:txBody>
      </p:sp>
      <p:pic>
        <p:nvPicPr>
          <p:cNvPr id="10" name="Picture 9" descr="A picture containing text&#10;&#10;Description automatically generated">
            <a:extLst>
              <a:ext uri="{FF2B5EF4-FFF2-40B4-BE49-F238E27FC236}">
                <a16:creationId xmlns:a16="http://schemas.microsoft.com/office/drawing/2014/main" id="{AD4C5835-966E-E341-99C3-2B067C740C8E}"/>
              </a:ext>
            </a:extLst>
          </p:cNvPr>
          <p:cNvPicPr>
            <a:picLocks noChangeAspect="1"/>
          </p:cNvPicPr>
          <p:nvPr/>
        </p:nvPicPr>
        <p:blipFill>
          <a:blip r:embed="rId3"/>
          <a:stretch>
            <a:fillRect/>
          </a:stretch>
        </p:blipFill>
        <p:spPr>
          <a:xfrm>
            <a:off x="10237694" y="55528"/>
            <a:ext cx="1814015" cy="1944755"/>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4EC5EEDB-27F3-1149-9961-8A54D05E791A}"/>
              </a:ext>
            </a:extLst>
          </p:cNvPr>
          <p:cNvPicPr>
            <a:picLocks noChangeAspect="1"/>
          </p:cNvPicPr>
          <p:nvPr/>
        </p:nvPicPr>
        <p:blipFill>
          <a:blip r:embed="rId3"/>
          <a:stretch>
            <a:fillRect/>
          </a:stretch>
        </p:blipFill>
        <p:spPr>
          <a:xfrm>
            <a:off x="11191487" y="5984543"/>
            <a:ext cx="852929" cy="914401"/>
          </a:xfrm>
          <a:prstGeom prst="rect">
            <a:avLst/>
          </a:prstGeom>
        </p:spPr>
      </p:pic>
      <p:pic>
        <p:nvPicPr>
          <p:cNvPr id="12" name="Picture 11" descr="A picture containing graphical user interface&#10;&#10;Description automatically generated">
            <a:extLst>
              <a:ext uri="{FF2B5EF4-FFF2-40B4-BE49-F238E27FC236}">
                <a16:creationId xmlns:a16="http://schemas.microsoft.com/office/drawing/2014/main" id="{683F0C49-8D46-CA48-BFB4-11824A98C2A2}"/>
              </a:ext>
            </a:extLst>
          </p:cNvPr>
          <p:cNvPicPr>
            <a:picLocks noChangeAspect="1"/>
          </p:cNvPicPr>
          <p:nvPr/>
        </p:nvPicPr>
        <p:blipFill>
          <a:blip r:embed="rId4"/>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18413581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0BB43-BA95-1B4D-8BD0-5255955774C0}"/>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8" name="Title 17">
            <a:extLst>
              <a:ext uri="{FF2B5EF4-FFF2-40B4-BE49-F238E27FC236}">
                <a16:creationId xmlns:a16="http://schemas.microsoft.com/office/drawing/2014/main" id="{B039D87A-334F-2744-9A22-08B4233156CD}"/>
              </a:ext>
            </a:extLst>
          </p:cNvPr>
          <p:cNvSpPr>
            <a:spLocks noGrp="1"/>
          </p:cNvSpPr>
          <p:nvPr>
            <p:ph type="title"/>
          </p:nvPr>
        </p:nvSpPr>
        <p:spPr/>
        <p:txBody>
          <a:bodyPr/>
          <a:lstStyle/>
          <a:p>
            <a:r>
              <a:rPr lang="es-ES_tradnl" dirty="0">
                <a:solidFill>
                  <a:srgbClr val="ED007E"/>
                </a:solidFill>
                <a:latin typeface="Segoe Print" panose="02000800000000000000" pitchFamily="2" charset="0"/>
              </a:rPr>
              <a:t>Actuar racionalmente</a:t>
            </a:r>
          </a:p>
        </p:txBody>
      </p:sp>
      <p:pic>
        <p:nvPicPr>
          <p:cNvPr id="5" name="Picture 4" descr="A picture containing indoor, control panel, device&#10;&#10;Description automatically generated">
            <a:extLst>
              <a:ext uri="{FF2B5EF4-FFF2-40B4-BE49-F238E27FC236}">
                <a16:creationId xmlns:a16="http://schemas.microsoft.com/office/drawing/2014/main" id="{512FD833-AA78-AA41-A941-1BB786C574B6}"/>
              </a:ext>
            </a:extLst>
          </p:cNvPr>
          <p:cNvPicPr>
            <a:picLocks noChangeAspect="1"/>
          </p:cNvPicPr>
          <p:nvPr/>
        </p:nvPicPr>
        <p:blipFill>
          <a:blip r:embed="rId2"/>
          <a:stretch>
            <a:fillRect/>
          </a:stretch>
        </p:blipFill>
        <p:spPr>
          <a:xfrm>
            <a:off x="983776" y="1690688"/>
            <a:ext cx="6672618" cy="3746511"/>
          </a:xfrm>
          <a:prstGeom prst="rect">
            <a:avLst/>
          </a:prstGeom>
          <a:ln>
            <a:noFill/>
          </a:ln>
          <a:effectLst>
            <a:softEdge rad="112500"/>
          </a:effectLst>
        </p:spPr>
      </p:pic>
      <p:sp>
        <p:nvSpPr>
          <p:cNvPr id="6" name="TextBox 5">
            <a:extLst>
              <a:ext uri="{FF2B5EF4-FFF2-40B4-BE49-F238E27FC236}">
                <a16:creationId xmlns:a16="http://schemas.microsoft.com/office/drawing/2014/main" id="{4487E244-5231-1C43-803E-5CD8E9FD413E}"/>
              </a:ext>
            </a:extLst>
          </p:cNvPr>
          <p:cNvSpPr txBox="1"/>
          <p:nvPr/>
        </p:nvSpPr>
        <p:spPr>
          <a:xfrm>
            <a:off x="8024883" y="2736502"/>
            <a:ext cx="3655168" cy="1815882"/>
          </a:xfrm>
          <a:prstGeom prst="rect">
            <a:avLst/>
          </a:prstGeom>
          <a:noFill/>
        </p:spPr>
        <p:txBody>
          <a:bodyPr wrap="none" rtlCol="0">
            <a:spAutoFit/>
          </a:bodyPr>
          <a:lstStyle/>
          <a:p>
            <a:r>
              <a:rPr lang="es-ES_tradnl" sz="2800" dirty="0">
                <a:solidFill>
                  <a:srgbClr val="11ADE5"/>
                </a:solidFill>
                <a:latin typeface="Segoe Print" panose="02000800000000000000" pitchFamily="2" charset="0"/>
              </a:rPr>
              <a:t>La compañía Tesla </a:t>
            </a:r>
          </a:p>
          <a:p>
            <a:r>
              <a:rPr lang="es-ES_tradnl" sz="2800" dirty="0">
                <a:solidFill>
                  <a:srgbClr val="11ADE5"/>
                </a:solidFill>
                <a:latin typeface="Segoe Print" panose="02000800000000000000" pitchFamily="2" charset="0"/>
              </a:rPr>
              <a:t>vende  coches</a:t>
            </a:r>
          </a:p>
          <a:p>
            <a:r>
              <a:rPr lang="es-ES_tradnl" sz="2800" dirty="0">
                <a:solidFill>
                  <a:srgbClr val="11ADE5"/>
                </a:solidFill>
                <a:latin typeface="Segoe Print" panose="02000800000000000000" pitchFamily="2" charset="0"/>
              </a:rPr>
              <a:t>con capacidades de</a:t>
            </a:r>
          </a:p>
          <a:p>
            <a:r>
              <a:rPr lang="es-ES_tradnl" sz="2800" dirty="0">
                <a:solidFill>
                  <a:srgbClr val="11ADE5"/>
                </a:solidFill>
                <a:latin typeface="Segoe Print" panose="02000800000000000000" pitchFamily="2" charset="0"/>
              </a:rPr>
              <a:t>manejo autónomo.</a:t>
            </a:r>
          </a:p>
        </p:txBody>
      </p:sp>
      <p:pic>
        <p:nvPicPr>
          <p:cNvPr id="14" name="Picture 13" descr="A picture containing text&#10;&#10;Description automatically generated">
            <a:extLst>
              <a:ext uri="{FF2B5EF4-FFF2-40B4-BE49-F238E27FC236}">
                <a16:creationId xmlns:a16="http://schemas.microsoft.com/office/drawing/2014/main" id="{79C28F96-70FB-0241-9F6A-5915BE346D69}"/>
              </a:ext>
            </a:extLst>
          </p:cNvPr>
          <p:cNvPicPr>
            <a:picLocks noChangeAspect="1"/>
          </p:cNvPicPr>
          <p:nvPr/>
        </p:nvPicPr>
        <p:blipFill>
          <a:blip r:embed="rId3"/>
          <a:stretch>
            <a:fillRect/>
          </a:stretch>
        </p:blipFill>
        <p:spPr>
          <a:xfrm>
            <a:off x="10237694" y="55528"/>
            <a:ext cx="1814015" cy="1944755"/>
          </a:xfrm>
          <a:prstGeom prst="rect">
            <a:avLst/>
          </a:prstGeom>
        </p:spPr>
      </p:pic>
      <p:pic>
        <p:nvPicPr>
          <p:cNvPr id="9" name="Picture 8" descr="A picture containing graphical user interface&#10;&#10;Description automatically generated">
            <a:extLst>
              <a:ext uri="{FF2B5EF4-FFF2-40B4-BE49-F238E27FC236}">
                <a16:creationId xmlns:a16="http://schemas.microsoft.com/office/drawing/2014/main" id="{1C388ACD-5742-5D48-B05C-A7BA10BE791F}"/>
              </a:ext>
            </a:extLst>
          </p:cNvPr>
          <p:cNvPicPr>
            <a:picLocks noChangeAspect="1"/>
          </p:cNvPicPr>
          <p:nvPr/>
        </p:nvPicPr>
        <p:blipFill>
          <a:blip r:embed="rId4"/>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42016761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8D70B79-528E-4B47-BDD5-52C37201E413}"/>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6CA5F715-EAF1-0446-BBFC-902BC89F1503}"/>
              </a:ext>
            </a:extLst>
          </p:cNvPr>
          <p:cNvSpPr>
            <a:spLocks noGrp="1"/>
          </p:cNvSpPr>
          <p:nvPr>
            <p:ph type="ctrTitle"/>
          </p:nvPr>
        </p:nvSpPr>
        <p:spPr>
          <a:xfrm>
            <a:off x="4012442" y="1204098"/>
            <a:ext cx="8038531" cy="4124877"/>
          </a:xfrm>
        </p:spPr>
        <p:txBody>
          <a:bodyPr>
            <a:normAutofit fontScale="90000"/>
          </a:bodyPr>
          <a:lstStyle/>
          <a:p>
            <a:r>
              <a:rPr lang="es-ES_tradnl" sz="2800" dirty="0">
                <a:solidFill>
                  <a:srgbClr val="11ADE5"/>
                </a:solidFill>
                <a:latin typeface="Segoe Print" panose="02000800000000000000" pitchFamily="2" charset="0"/>
              </a:rPr>
              <a:t>Dr. Salvador Ruiz Correa</a:t>
            </a:r>
            <a:br>
              <a:rPr lang="es-ES_tradnl" sz="2800" dirty="0">
                <a:solidFill>
                  <a:srgbClr val="11ADE5"/>
                </a:solidFill>
                <a:latin typeface="Segoe Print" panose="02000800000000000000" pitchFamily="2" charset="0"/>
              </a:rPr>
            </a:br>
            <a:r>
              <a:rPr lang="es-ES_tradnl" sz="2800" dirty="0">
                <a:solidFill>
                  <a:srgbClr val="11ADE5"/>
                </a:solidFill>
                <a:latin typeface="Segoe Print" panose="02000800000000000000" pitchFamily="2" charset="0"/>
              </a:rPr>
              <a:t>You-i Lab </a:t>
            </a:r>
            <a:br>
              <a:rPr lang="es-ES_tradnl" sz="2800" dirty="0">
                <a:solidFill>
                  <a:srgbClr val="11ADE5"/>
                </a:solidFill>
                <a:latin typeface="Segoe Print" panose="02000800000000000000" pitchFamily="2" charset="0"/>
              </a:rPr>
            </a:br>
            <a:r>
              <a:rPr lang="es-ES_tradnl" sz="2800" dirty="0">
                <a:solidFill>
                  <a:srgbClr val="11ADE5"/>
                </a:solidFill>
                <a:latin typeface="Segoe Print" panose="02000800000000000000" pitchFamily="2" charset="0"/>
              </a:rPr>
              <a:t>Grupo de Ciencia e Ingeniería Computacional</a:t>
            </a:r>
            <a:br>
              <a:rPr lang="es-ES_tradnl" sz="2800" dirty="0">
                <a:solidFill>
                  <a:srgbClr val="11ADE5"/>
                </a:solidFill>
                <a:latin typeface="Segoe Print" panose="02000800000000000000" pitchFamily="2" charset="0"/>
              </a:rPr>
            </a:br>
            <a:r>
              <a:rPr lang="es-ES_tradnl" sz="2800" dirty="0">
                <a:solidFill>
                  <a:srgbClr val="11ADE5"/>
                </a:solidFill>
                <a:latin typeface="Segoe Print" panose="02000800000000000000" pitchFamily="2" charset="0"/>
              </a:rPr>
              <a:t>Instituto Potosino de Investigación </a:t>
            </a:r>
            <a:br>
              <a:rPr lang="es-ES_tradnl" sz="2800" dirty="0">
                <a:solidFill>
                  <a:srgbClr val="11ADE5"/>
                </a:solidFill>
                <a:latin typeface="Segoe Print" panose="02000800000000000000" pitchFamily="2" charset="0"/>
              </a:rPr>
            </a:br>
            <a:r>
              <a:rPr lang="es-ES_tradnl" sz="2800" dirty="0">
                <a:solidFill>
                  <a:srgbClr val="11ADE5"/>
                </a:solidFill>
                <a:latin typeface="Segoe Print" panose="02000800000000000000" pitchFamily="2" charset="0"/>
              </a:rPr>
              <a:t>Científica y Tecnológica</a:t>
            </a:r>
            <a:br>
              <a:rPr lang="es-ES_tradnl" sz="2800" dirty="0">
                <a:solidFill>
                  <a:srgbClr val="11ADE5"/>
                </a:solidFill>
                <a:latin typeface="Segoe Print" panose="02000800000000000000" pitchFamily="2" charset="0"/>
              </a:rPr>
            </a:br>
            <a:br>
              <a:rPr lang="es-ES_tradnl" sz="2800" dirty="0">
                <a:solidFill>
                  <a:srgbClr val="11ADE5"/>
                </a:solidFill>
                <a:latin typeface="Segoe Print" panose="02000800000000000000" pitchFamily="2" charset="0"/>
              </a:rPr>
            </a:br>
            <a:r>
              <a:rPr lang="es-ES_tradnl" sz="2800" dirty="0">
                <a:solidFill>
                  <a:srgbClr val="11ADE5"/>
                </a:solidFill>
                <a:latin typeface="Segoe Print" panose="02000800000000000000" pitchFamily="2" charset="0"/>
              </a:rPr>
              <a:t>Edificio Épsilon 3</a:t>
            </a:r>
            <a:r>
              <a:rPr lang="es-ES_tradnl" sz="2800" baseline="30000" dirty="0">
                <a:solidFill>
                  <a:srgbClr val="11ADE5"/>
                </a:solidFill>
                <a:latin typeface="Segoe Print" panose="02000800000000000000" pitchFamily="2" charset="0"/>
              </a:rPr>
              <a:t>er</a:t>
            </a:r>
            <a:r>
              <a:rPr lang="es-ES_tradnl" sz="2800" dirty="0">
                <a:solidFill>
                  <a:srgbClr val="11ADE5"/>
                </a:solidFill>
                <a:latin typeface="Segoe Print" panose="02000800000000000000" pitchFamily="2" charset="0"/>
              </a:rPr>
              <a:t> Piso</a:t>
            </a:r>
            <a:br>
              <a:rPr lang="es-ES_tradnl" sz="2800" dirty="0">
                <a:solidFill>
                  <a:srgbClr val="11ADE5"/>
                </a:solidFill>
                <a:latin typeface="Segoe Print" panose="02000800000000000000" pitchFamily="2" charset="0"/>
              </a:rPr>
            </a:br>
            <a:r>
              <a:rPr lang="es-ES_tradnl" sz="2800" dirty="0">
                <a:solidFill>
                  <a:srgbClr val="11ADE5"/>
                </a:solidFill>
                <a:latin typeface="Segoe Print" panose="02000800000000000000" pitchFamily="2" charset="0"/>
              </a:rPr>
              <a:t>Camino a la Presa de San José 2055</a:t>
            </a:r>
            <a:br>
              <a:rPr lang="es-ES_tradnl" sz="2800" dirty="0">
                <a:solidFill>
                  <a:srgbClr val="11ADE5"/>
                </a:solidFill>
                <a:latin typeface="Segoe Print" panose="02000800000000000000" pitchFamily="2" charset="0"/>
              </a:rPr>
            </a:br>
            <a:r>
              <a:rPr lang="es-ES_tradnl" sz="2800" dirty="0">
                <a:solidFill>
                  <a:srgbClr val="11ADE5"/>
                </a:solidFill>
                <a:latin typeface="Segoe Print" panose="02000800000000000000" pitchFamily="2" charset="0"/>
              </a:rPr>
              <a:t>San Luis Potosí, SLP 78216</a:t>
            </a:r>
            <a:br>
              <a:rPr lang="es-ES_tradnl" sz="2800" dirty="0">
                <a:solidFill>
                  <a:srgbClr val="11ADE5"/>
                </a:solidFill>
                <a:latin typeface="Segoe Print" panose="02000800000000000000" pitchFamily="2" charset="0"/>
              </a:rPr>
            </a:br>
            <a:r>
              <a:rPr lang="es-ES_tradnl" sz="2800" dirty="0">
                <a:solidFill>
                  <a:srgbClr val="11ADE5"/>
                </a:solidFill>
                <a:latin typeface="Segoe Print" panose="02000800000000000000" pitchFamily="2" charset="0"/>
              </a:rPr>
              <a:t>E-mail: salvador.ruiz@ipicyt.edu.mx</a:t>
            </a:r>
            <a:br>
              <a:rPr lang="es-ES_tradnl" sz="2800" dirty="0">
                <a:solidFill>
                  <a:srgbClr val="11ADE5"/>
                </a:solidFill>
                <a:latin typeface="Segoe Print" panose="02000800000000000000" pitchFamily="2" charset="0"/>
              </a:rPr>
            </a:br>
            <a:r>
              <a:rPr lang="es-ES_tradnl" sz="2800" dirty="0">
                <a:solidFill>
                  <a:srgbClr val="11ADE5"/>
                </a:solidFill>
                <a:latin typeface="Segoe Print" panose="02000800000000000000" pitchFamily="2" charset="0"/>
              </a:rPr>
              <a:t>Telcel: 473-1209009</a:t>
            </a:r>
            <a:endParaRPr lang="es-ES_tradnl" dirty="0"/>
          </a:p>
        </p:txBody>
      </p:sp>
      <p:pic>
        <p:nvPicPr>
          <p:cNvPr id="5" name="Picture 4" descr="Logo&#10;&#10;Description automatically generated">
            <a:extLst>
              <a:ext uri="{FF2B5EF4-FFF2-40B4-BE49-F238E27FC236}">
                <a16:creationId xmlns:a16="http://schemas.microsoft.com/office/drawing/2014/main" id="{75DBEE65-F92A-BC48-B970-69BC54C88A2B}"/>
              </a:ext>
            </a:extLst>
          </p:cNvPr>
          <p:cNvPicPr>
            <a:picLocks noChangeAspect="1"/>
          </p:cNvPicPr>
          <p:nvPr/>
        </p:nvPicPr>
        <p:blipFill>
          <a:blip r:embed="rId2"/>
          <a:stretch>
            <a:fillRect/>
          </a:stretch>
        </p:blipFill>
        <p:spPr>
          <a:xfrm>
            <a:off x="450376" y="1159903"/>
            <a:ext cx="3874920" cy="3770192"/>
          </a:xfrm>
          <a:prstGeom prst="rect">
            <a:avLst/>
          </a:prstGeom>
        </p:spPr>
      </p:pic>
      <p:pic>
        <p:nvPicPr>
          <p:cNvPr id="8" name="Picture 7" descr="Logo&#10;&#10;Description automatically generated">
            <a:extLst>
              <a:ext uri="{FF2B5EF4-FFF2-40B4-BE49-F238E27FC236}">
                <a16:creationId xmlns:a16="http://schemas.microsoft.com/office/drawing/2014/main" id="{3203B261-0F83-4F46-9563-C659D32AC6AF}"/>
              </a:ext>
            </a:extLst>
          </p:cNvPr>
          <p:cNvPicPr>
            <a:picLocks noChangeAspect="1"/>
          </p:cNvPicPr>
          <p:nvPr/>
        </p:nvPicPr>
        <p:blipFill>
          <a:blip r:embed="rId3"/>
          <a:stretch>
            <a:fillRect/>
          </a:stretch>
        </p:blipFill>
        <p:spPr>
          <a:xfrm>
            <a:off x="11005296" y="5943600"/>
            <a:ext cx="870858" cy="914400"/>
          </a:xfrm>
          <a:prstGeom prst="rect">
            <a:avLst/>
          </a:prstGeom>
        </p:spPr>
      </p:pic>
      <p:pic>
        <p:nvPicPr>
          <p:cNvPr id="9" name="Picture 8" descr="A picture containing graphical user interface&#10;&#10;Description automatically generated">
            <a:extLst>
              <a:ext uri="{FF2B5EF4-FFF2-40B4-BE49-F238E27FC236}">
                <a16:creationId xmlns:a16="http://schemas.microsoft.com/office/drawing/2014/main" id="{8C246345-3EB2-E24C-90BB-60B918D42785}"/>
              </a:ext>
            </a:extLst>
          </p:cNvPr>
          <p:cNvPicPr>
            <a:picLocks noChangeAspect="1"/>
          </p:cNvPicPr>
          <p:nvPr/>
        </p:nvPicPr>
        <p:blipFill>
          <a:blip r:embed="rId4"/>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13291055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8" name="Title 17">
            <a:extLst>
              <a:ext uri="{FF2B5EF4-FFF2-40B4-BE49-F238E27FC236}">
                <a16:creationId xmlns:a16="http://schemas.microsoft.com/office/drawing/2014/main" id="{B039D87A-334F-2744-9A22-08B4233156CD}"/>
              </a:ext>
            </a:extLst>
          </p:cNvPr>
          <p:cNvSpPr>
            <a:spLocks noGrp="1"/>
          </p:cNvSpPr>
          <p:nvPr>
            <p:ph type="title"/>
          </p:nvPr>
        </p:nvSpPr>
        <p:spPr>
          <a:xfrm>
            <a:off x="838200" y="14486"/>
            <a:ext cx="10515600" cy="1325563"/>
          </a:xfrm>
        </p:spPr>
        <p:txBody>
          <a:bodyPr>
            <a:normAutofit/>
          </a:bodyPr>
          <a:lstStyle/>
          <a:p>
            <a:r>
              <a:rPr lang="es-ES_tradnl" sz="3200" dirty="0">
                <a:solidFill>
                  <a:srgbClr val="ED007E"/>
                </a:solidFill>
                <a:latin typeface="Segoe Print" panose="02000800000000000000" pitchFamily="2" charset="0"/>
              </a:rPr>
              <a:t>Definiciones Modernas de Inteligencia Artificial</a:t>
            </a:r>
          </a:p>
        </p:txBody>
      </p:sp>
      <p:pic>
        <p:nvPicPr>
          <p:cNvPr id="5" name="Picture 4" descr="Table&#10;&#10;Description automatically generated">
            <a:extLst>
              <a:ext uri="{FF2B5EF4-FFF2-40B4-BE49-F238E27FC236}">
                <a16:creationId xmlns:a16="http://schemas.microsoft.com/office/drawing/2014/main" id="{FEEC2C99-E975-1B44-A0DC-E6B9933FED1B}"/>
              </a:ext>
            </a:extLst>
          </p:cNvPr>
          <p:cNvPicPr>
            <a:picLocks noChangeAspect="1"/>
          </p:cNvPicPr>
          <p:nvPr/>
        </p:nvPicPr>
        <p:blipFill>
          <a:blip r:embed="rId2">
            <a:duotone>
              <a:prstClr val="black"/>
              <a:srgbClr val="11ADE5">
                <a:tint val="45000"/>
                <a:satMod val="400000"/>
              </a:srgbClr>
            </a:duotone>
          </a:blip>
          <a:stretch>
            <a:fillRect/>
          </a:stretch>
        </p:blipFill>
        <p:spPr>
          <a:xfrm>
            <a:off x="838200" y="1193501"/>
            <a:ext cx="6971755" cy="4227045"/>
          </a:xfrm>
          <a:prstGeom prst="rect">
            <a:avLst/>
          </a:prstGeom>
        </p:spPr>
      </p:pic>
      <p:pic>
        <p:nvPicPr>
          <p:cNvPr id="9" name="Picture 8" descr="A picture containing text, electronics&#10;&#10;Description automatically generated">
            <a:extLst>
              <a:ext uri="{FF2B5EF4-FFF2-40B4-BE49-F238E27FC236}">
                <a16:creationId xmlns:a16="http://schemas.microsoft.com/office/drawing/2014/main" id="{FC6D38FB-1230-2548-9244-9B1872233F5B}"/>
              </a:ext>
            </a:extLst>
          </p:cNvPr>
          <p:cNvPicPr>
            <a:picLocks noChangeAspect="1"/>
          </p:cNvPicPr>
          <p:nvPr/>
        </p:nvPicPr>
        <p:blipFill>
          <a:blip r:embed="rId3">
            <a:duotone>
              <a:prstClr val="black"/>
              <a:srgbClr val="11ADE5">
                <a:tint val="45000"/>
                <a:satMod val="400000"/>
              </a:srgbClr>
            </a:duotone>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8326367" y="2028017"/>
            <a:ext cx="3482458" cy="2436038"/>
          </a:xfrm>
          <a:prstGeom prst="rect">
            <a:avLst/>
          </a:prstGeom>
          <a:ln>
            <a:noFill/>
          </a:ln>
          <a:effectLst>
            <a:softEdge rad="112500"/>
          </a:effectLst>
        </p:spPr>
      </p:pic>
      <p:sp>
        <p:nvSpPr>
          <p:cNvPr id="13" name="TextBox 12">
            <a:extLst>
              <a:ext uri="{FF2B5EF4-FFF2-40B4-BE49-F238E27FC236}">
                <a16:creationId xmlns:a16="http://schemas.microsoft.com/office/drawing/2014/main" id="{CE47937B-6F73-0E49-B923-2D461C17F88A}"/>
              </a:ext>
            </a:extLst>
          </p:cNvPr>
          <p:cNvSpPr txBox="1"/>
          <p:nvPr/>
        </p:nvSpPr>
        <p:spPr>
          <a:xfrm>
            <a:off x="8505509" y="4581553"/>
            <a:ext cx="3198807" cy="523220"/>
          </a:xfrm>
          <a:prstGeom prst="rect">
            <a:avLst/>
          </a:prstGeom>
          <a:noFill/>
        </p:spPr>
        <p:txBody>
          <a:bodyPr wrap="square" rtlCol="0">
            <a:spAutoFit/>
          </a:bodyPr>
          <a:lstStyle/>
          <a:p>
            <a:pPr algn="ctr"/>
            <a:r>
              <a:rPr lang="en-US" sz="1400" dirty="0">
                <a:solidFill>
                  <a:srgbClr val="11ADE5"/>
                </a:solidFill>
                <a:latin typeface="Segoe Print" panose="02000800000000000000" pitchFamily="2" charset="0"/>
              </a:rPr>
              <a:t>Russell and Norvig, 2021</a:t>
            </a:r>
          </a:p>
          <a:p>
            <a:pPr algn="ctr"/>
            <a:endParaRPr lang="en-US" sz="1400" dirty="0">
              <a:latin typeface="+mj-lt"/>
            </a:endParaRPr>
          </a:p>
        </p:txBody>
      </p:sp>
      <p:sp>
        <p:nvSpPr>
          <p:cNvPr id="10" name="Rectangle 9">
            <a:extLst>
              <a:ext uri="{FF2B5EF4-FFF2-40B4-BE49-F238E27FC236}">
                <a16:creationId xmlns:a16="http://schemas.microsoft.com/office/drawing/2014/main" id="{7BF3D0E3-DB98-FF40-9FD3-3C40EBBB73AE}"/>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FF316B52-4847-7B40-B66D-1951CF67BC75}"/>
              </a:ext>
            </a:extLst>
          </p:cNvPr>
          <p:cNvSpPr txBox="1"/>
          <p:nvPr/>
        </p:nvSpPr>
        <p:spPr>
          <a:xfrm>
            <a:off x="4324077" y="3311289"/>
            <a:ext cx="3460845" cy="2109257"/>
          </a:xfrm>
          <a:prstGeom prst="rect">
            <a:avLst/>
          </a:prstGeom>
          <a:noFill/>
          <a:ln w="63500">
            <a:solidFill>
              <a:srgbClr val="ED007E"/>
            </a:solidFill>
          </a:ln>
        </p:spPr>
        <p:txBody>
          <a:bodyPr wrap="square" rtlCol="0">
            <a:spAutoFit/>
          </a:bodyPr>
          <a:lstStyle/>
          <a:p>
            <a:endParaRPr lang="es-ES_tradnl" dirty="0"/>
          </a:p>
        </p:txBody>
      </p:sp>
      <p:pic>
        <p:nvPicPr>
          <p:cNvPr id="14" name="Picture 13" descr="A picture containing text&#10;&#10;Description automatically generated">
            <a:extLst>
              <a:ext uri="{FF2B5EF4-FFF2-40B4-BE49-F238E27FC236}">
                <a16:creationId xmlns:a16="http://schemas.microsoft.com/office/drawing/2014/main" id="{DBA62811-6A6C-B54E-B613-0DC73FA99CC1}"/>
              </a:ext>
            </a:extLst>
          </p:cNvPr>
          <p:cNvPicPr>
            <a:picLocks noChangeAspect="1"/>
          </p:cNvPicPr>
          <p:nvPr/>
        </p:nvPicPr>
        <p:blipFill>
          <a:blip r:embed="rId5"/>
          <a:stretch>
            <a:fillRect/>
          </a:stretch>
        </p:blipFill>
        <p:spPr>
          <a:xfrm>
            <a:off x="11136895" y="5943599"/>
            <a:ext cx="852929" cy="914401"/>
          </a:xfrm>
          <a:prstGeom prst="rect">
            <a:avLst/>
          </a:prstGeom>
        </p:spPr>
      </p:pic>
      <p:pic>
        <p:nvPicPr>
          <p:cNvPr id="15" name="Picture 14" descr="A picture containing graphical user interface&#10;&#10;Description automatically generated">
            <a:extLst>
              <a:ext uri="{FF2B5EF4-FFF2-40B4-BE49-F238E27FC236}">
                <a16:creationId xmlns:a16="http://schemas.microsoft.com/office/drawing/2014/main" id="{D05F45B4-FBD5-D84D-9644-C4C59E96F48A}"/>
              </a:ext>
            </a:extLst>
          </p:cNvPr>
          <p:cNvPicPr>
            <a:picLocks noChangeAspect="1"/>
          </p:cNvPicPr>
          <p:nvPr/>
        </p:nvPicPr>
        <p:blipFill>
          <a:blip r:embed="rId6"/>
          <a:stretch>
            <a:fillRect/>
          </a:stretch>
        </p:blipFill>
        <p:spPr>
          <a:xfrm>
            <a:off x="143622" y="6012186"/>
            <a:ext cx="2832661" cy="750336"/>
          </a:xfrm>
          <a:prstGeom prst="rect">
            <a:avLst/>
          </a:prstGeom>
        </p:spPr>
      </p:pic>
      <p:sp>
        <p:nvSpPr>
          <p:cNvPr id="11" name="TextBox 10">
            <a:extLst>
              <a:ext uri="{FF2B5EF4-FFF2-40B4-BE49-F238E27FC236}">
                <a16:creationId xmlns:a16="http://schemas.microsoft.com/office/drawing/2014/main" id="{611FDF76-27C9-9E4B-9CE5-6357E478AB47}"/>
              </a:ext>
            </a:extLst>
          </p:cNvPr>
          <p:cNvSpPr txBox="1"/>
          <p:nvPr/>
        </p:nvSpPr>
        <p:spPr>
          <a:xfrm>
            <a:off x="4346957" y="3288699"/>
            <a:ext cx="3437965" cy="2154436"/>
          </a:xfrm>
          <a:prstGeom prst="rect">
            <a:avLst/>
          </a:prstGeom>
          <a:solidFill>
            <a:srgbClr val="ED007E"/>
          </a:solidFill>
          <a:ln w="63500">
            <a:solidFill>
              <a:srgbClr val="ED007E"/>
            </a:solidFill>
          </a:ln>
        </p:spPr>
        <p:txBody>
          <a:bodyPr wrap="square" rtlCol="0">
            <a:spAutoFit/>
          </a:bodyPr>
          <a:lstStyle/>
          <a:p>
            <a:endParaRPr lang="es-ES_tradnl" dirty="0">
              <a:solidFill>
                <a:schemeClr val="bg1"/>
              </a:solidFill>
              <a:latin typeface="Segoe Print" panose="02000800000000000000" pitchFamily="2" charset="0"/>
            </a:endParaRPr>
          </a:p>
          <a:p>
            <a:endParaRPr lang="es-ES_tradnl" dirty="0">
              <a:solidFill>
                <a:schemeClr val="bg1"/>
              </a:solidFill>
              <a:latin typeface="Segoe Print" panose="02000800000000000000" pitchFamily="2" charset="0"/>
            </a:endParaRPr>
          </a:p>
          <a:p>
            <a:pPr algn="ctr"/>
            <a:r>
              <a:rPr lang="es-ES_tradnl" sz="2600" dirty="0">
                <a:solidFill>
                  <a:schemeClr val="bg1"/>
                </a:solidFill>
                <a:latin typeface="Segoe Print" panose="02000800000000000000" pitchFamily="2" charset="0"/>
              </a:rPr>
              <a:t>Actuar racionalmente</a:t>
            </a:r>
          </a:p>
          <a:p>
            <a:pPr algn="ctr"/>
            <a:endParaRPr lang="es-ES_tradnl" sz="2800" dirty="0">
              <a:solidFill>
                <a:schemeClr val="bg1"/>
              </a:solidFill>
              <a:latin typeface="Segoe Print" panose="02000800000000000000" pitchFamily="2" charset="0"/>
            </a:endParaRPr>
          </a:p>
          <a:p>
            <a:endParaRPr lang="es-ES_tradnl" dirty="0">
              <a:solidFill>
                <a:schemeClr val="bg1"/>
              </a:solidFill>
              <a:latin typeface="Segoe Print" panose="02000800000000000000" pitchFamily="2" charset="0"/>
            </a:endParaRPr>
          </a:p>
        </p:txBody>
      </p:sp>
    </p:spTree>
    <p:extLst>
      <p:ext uri="{BB962C8B-B14F-4D97-AF65-F5344CB8AC3E}">
        <p14:creationId xmlns:p14="http://schemas.microsoft.com/office/powerpoint/2010/main" val="33224907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8D70B79-528E-4B47-BDD5-52C37201E413}"/>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itle 17">
            <a:extLst>
              <a:ext uri="{FF2B5EF4-FFF2-40B4-BE49-F238E27FC236}">
                <a16:creationId xmlns:a16="http://schemas.microsoft.com/office/drawing/2014/main" id="{B5F68E19-B02C-5047-9373-39CED5BC1490}"/>
              </a:ext>
            </a:extLst>
          </p:cNvPr>
          <p:cNvSpPr>
            <a:spLocks noGrp="1"/>
          </p:cNvSpPr>
          <p:nvPr>
            <p:ph type="title"/>
          </p:nvPr>
        </p:nvSpPr>
        <p:spPr>
          <a:xfrm>
            <a:off x="701723" y="238045"/>
            <a:ext cx="10515600" cy="1325563"/>
          </a:xfrm>
        </p:spPr>
        <p:txBody>
          <a:bodyPr>
            <a:normAutofit/>
          </a:bodyPr>
          <a:lstStyle/>
          <a:p>
            <a:r>
              <a:rPr lang="es-ES_tradnl" sz="5400" dirty="0">
                <a:solidFill>
                  <a:srgbClr val="ED007E"/>
                </a:solidFill>
                <a:latin typeface="Segoe Print" panose="02000800000000000000" pitchFamily="2" charset="0"/>
              </a:rPr>
              <a:t>Contenido de la Plática</a:t>
            </a:r>
          </a:p>
        </p:txBody>
      </p:sp>
      <p:sp>
        <p:nvSpPr>
          <p:cNvPr id="3" name="Content Placeholder 2">
            <a:extLst>
              <a:ext uri="{FF2B5EF4-FFF2-40B4-BE49-F238E27FC236}">
                <a16:creationId xmlns:a16="http://schemas.microsoft.com/office/drawing/2014/main" id="{542AC799-F068-5949-9F07-66EEBEA6A00B}"/>
              </a:ext>
            </a:extLst>
          </p:cNvPr>
          <p:cNvSpPr>
            <a:spLocks noGrp="1"/>
          </p:cNvSpPr>
          <p:nvPr>
            <p:ph idx="1"/>
          </p:nvPr>
        </p:nvSpPr>
        <p:spPr>
          <a:xfrm>
            <a:off x="572165" y="1677883"/>
            <a:ext cx="11047669" cy="4351338"/>
          </a:xfrm>
        </p:spPr>
        <p:txBody>
          <a:bodyPr>
            <a:normAutofit/>
          </a:bodyPr>
          <a:lstStyle/>
          <a:p>
            <a:r>
              <a:rPr lang="es-ES_tradnl" sz="3200" dirty="0">
                <a:solidFill>
                  <a:srgbClr val="ED007E"/>
                </a:solidFill>
                <a:latin typeface="Segoe Print" panose="02000800000000000000" pitchFamily="2" charset="0"/>
              </a:rPr>
              <a:t>¿Qué es la Inteligencia Artificial?</a:t>
            </a:r>
          </a:p>
          <a:p>
            <a:r>
              <a:rPr lang="es-ES_tradnl" sz="3200" dirty="0">
                <a:solidFill>
                  <a:srgbClr val="ED007E"/>
                </a:solidFill>
                <a:latin typeface="Segoe Print" panose="02000800000000000000" pitchFamily="2" charset="0"/>
              </a:rPr>
              <a:t>Aplicaciones de la Inteligencia Artificial.</a:t>
            </a:r>
          </a:p>
          <a:p>
            <a:r>
              <a:rPr lang="es-ES_tradnl" sz="3200" dirty="0">
                <a:solidFill>
                  <a:srgbClr val="11ADE5"/>
                </a:solidFill>
                <a:latin typeface="Segoe Print" panose="02000800000000000000" pitchFamily="2" charset="0"/>
              </a:rPr>
              <a:t>¿Qué es el Aprendizaje de Máquina?</a:t>
            </a:r>
          </a:p>
          <a:p>
            <a:r>
              <a:rPr lang="es-ES_tradnl" sz="3200" dirty="0">
                <a:solidFill>
                  <a:srgbClr val="11ADE5"/>
                </a:solidFill>
                <a:latin typeface="Segoe Print" panose="02000800000000000000" pitchFamily="2" charset="0"/>
              </a:rPr>
              <a:t>¿Qué es el Aprendizaje Profundo?</a:t>
            </a:r>
          </a:p>
          <a:p>
            <a:r>
              <a:rPr lang="es-ES_tradnl" sz="3200" dirty="0">
                <a:solidFill>
                  <a:srgbClr val="11ADE5"/>
                </a:solidFill>
                <a:latin typeface="Segoe Print" panose="02000800000000000000" pitchFamily="2" charset="0"/>
              </a:rPr>
              <a:t>¿Qué puedo hacer para aprender más sobre la Inteligencia Artificial?</a:t>
            </a:r>
          </a:p>
        </p:txBody>
      </p:sp>
      <p:pic>
        <p:nvPicPr>
          <p:cNvPr id="7" name="Picture 6" descr="A picture containing text&#10;&#10;Description automatically generated">
            <a:extLst>
              <a:ext uri="{FF2B5EF4-FFF2-40B4-BE49-F238E27FC236}">
                <a16:creationId xmlns:a16="http://schemas.microsoft.com/office/drawing/2014/main" id="{794A2077-EA86-F247-BB4B-2E89C447A519}"/>
              </a:ext>
            </a:extLst>
          </p:cNvPr>
          <p:cNvPicPr>
            <a:picLocks noChangeAspect="1"/>
          </p:cNvPicPr>
          <p:nvPr/>
        </p:nvPicPr>
        <p:blipFill>
          <a:blip r:embed="rId2"/>
          <a:stretch>
            <a:fillRect/>
          </a:stretch>
        </p:blipFill>
        <p:spPr>
          <a:xfrm>
            <a:off x="11191487" y="5984543"/>
            <a:ext cx="852929" cy="914401"/>
          </a:xfrm>
          <a:prstGeom prst="rect">
            <a:avLst/>
          </a:prstGeom>
        </p:spPr>
      </p:pic>
      <p:pic>
        <p:nvPicPr>
          <p:cNvPr id="8" name="Picture 7" descr="A picture containing graphical user interface&#10;&#10;Description automatically generated">
            <a:extLst>
              <a:ext uri="{FF2B5EF4-FFF2-40B4-BE49-F238E27FC236}">
                <a16:creationId xmlns:a16="http://schemas.microsoft.com/office/drawing/2014/main" id="{5F679E98-7DE4-2D43-B4E9-91A9C324715D}"/>
              </a:ext>
            </a:extLst>
          </p:cNvPr>
          <p:cNvPicPr>
            <a:picLocks noChangeAspect="1"/>
          </p:cNvPicPr>
          <p:nvPr/>
        </p:nvPicPr>
        <p:blipFill>
          <a:blip r:embed="rId3"/>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17743802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0BB43-BA95-1B4D-8BD0-5255955774C0}"/>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2" name="Title 11">
            <a:extLst>
              <a:ext uri="{FF2B5EF4-FFF2-40B4-BE49-F238E27FC236}">
                <a16:creationId xmlns:a16="http://schemas.microsoft.com/office/drawing/2014/main" id="{9C13FED5-5632-CF4E-8D7C-430B41202259}"/>
              </a:ext>
            </a:extLst>
          </p:cNvPr>
          <p:cNvSpPr>
            <a:spLocks noGrp="1"/>
          </p:cNvSpPr>
          <p:nvPr>
            <p:ph type="title"/>
          </p:nvPr>
        </p:nvSpPr>
        <p:spPr>
          <a:xfrm>
            <a:off x="87448" y="1677138"/>
            <a:ext cx="5704765" cy="2497147"/>
          </a:xfrm>
        </p:spPr>
        <p:txBody>
          <a:bodyPr/>
          <a:lstStyle/>
          <a:p>
            <a:pPr algn="ctr"/>
            <a:r>
              <a:rPr lang="es-ES_tradnl" dirty="0">
                <a:solidFill>
                  <a:srgbClr val="ED007E"/>
                </a:solidFill>
                <a:latin typeface="Segoe Print" panose="02000800000000000000" pitchFamily="2" charset="0"/>
              </a:rPr>
              <a:t>Aplicaciones</a:t>
            </a:r>
            <a:br>
              <a:rPr lang="es-ES_tradnl" dirty="0">
                <a:solidFill>
                  <a:srgbClr val="ED007E"/>
                </a:solidFill>
                <a:latin typeface="Segoe Print" panose="02000800000000000000" pitchFamily="2" charset="0"/>
              </a:rPr>
            </a:br>
            <a:r>
              <a:rPr lang="es-ES_tradnl" dirty="0">
                <a:solidFill>
                  <a:srgbClr val="ED007E"/>
                </a:solidFill>
                <a:latin typeface="Segoe Print" panose="02000800000000000000" pitchFamily="2" charset="0"/>
              </a:rPr>
              <a:t>de la Inteligencia</a:t>
            </a:r>
            <a:br>
              <a:rPr lang="es-ES_tradnl" dirty="0">
                <a:solidFill>
                  <a:srgbClr val="ED007E"/>
                </a:solidFill>
                <a:latin typeface="Segoe Print" panose="02000800000000000000" pitchFamily="2" charset="0"/>
              </a:rPr>
            </a:br>
            <a:r>
              <a:rPr lang="es-ES_tradnl" dirty="0">
                <a:solidFill>
                  <a:srgbClr val="ED007E"/>
                </a:solidFill>
                <a:latin typeface="Segoe Print" panose="02000800000000000000" pitchFamily="2" charset="0"/>
              </a:rPr>
              <a:t>Artificial</a:t>
            </a:r>
          </a:p>
        </p:txBody>
      </p:sp>
      <p:pic>
        <p:nvPicPr>
          <p:cNvPr id="5" name="Picture 4" descr="A picture containing text&#10;&#10;Description automatically generated">
            <a:extLst>
              <a:ext uri="{FF2B5EF4-FFF2-40B4-BE49-F238E27FC236}">
                <a16:creationId xmlns:a16="http://schemas.microsoft.com/office/drawing/2014/main" id="{36A89D4A-F62C-8A48-9BF5-531EC0DFFE53}"/>
              </a:ext>
            </a:extLst>
          </p:cNvPr>
          <p:cNvPicPr>
            <a:picLocks noChangeAspect="1"/>
          </p:cNvPicPr>
          <p:nvPr/>
        </p:nvPicPr>
        <p:blipFill>
          <a:blip r:embed="rId2">
            <a:duotone>
              <a:prstClr val="black"/>
              <a:srgbClr val="11ADE5">
                <a:tint val="45000"/>
                <a:satMod val="400000"/>
              </a:srgbClr>
            </a:duotone>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5917550" y="1152529"/>
            <a:ext cx="5883412" cy="4041980"/>
          </a:xfrm>
          <a:prstGeom prst="rect">
            <a:avLst/>
          </a:prstGeom>
          <a:ln>
            <a:noFill/>
          </a:ln>
          <a:effectLst>
            <a:softEdge rad="112500"/>
          </a:effectLst>
        </p:spPr>
      </p:pic>
      <p:sp>
        <p:nvSpPr>
          <p:cNvPr id="6" name="TextBox 5">
            <a:extLst>
              <a:ext uri="{FF2B5EF4-FFF2-40B4-BE49-F238E27FC236}">
                <a16:creationId xmlns:a16="http://schemas.microsoft.com/office/drawing/2014/main" id="{E96E64B1-CBEB-024C-8257-422063CE4893}"/>
              </a:ext>
            </a:extLst>
          </p:cNvPr>
          <p:cNvSpPr txBox="1"/>
          <p:nvPr/>
        </p:nvSpPr>
        <p:spPr>
          <a:xfrm>
            <a:off x="7805530" y="5317779"/>
            <a:ext cx="1762021" cy="338554"/>
          </a:xfrm>
          <a:prstGeom prst="rect">
            <a:avLst/>
          </a:prstGeom>
          <a:noFill/>
        </p:spPr>
        <p:txBody>
          <a:bodyPr wrap="none" rtlCol="0">
            <a:spAutoFit/>
          </a:bodyPr>
          <a:lstStyle/>
          <a:p>
            <a:r>
              <a:rPr lang="en-US" sz="1600" dirty="0">
                <a:solidFill>
                  <a:srgbClr val="11ADE5"/>
                </a:solidFill>
                <a:latin typeface="Segoe Print" panose="02000800000000000000" pitchFamily="2" charset="0"/>
              </a:rPr>
              <a:t>(Celera Motion</a:t>
            </a:r>
            <a:r>
              <a:rPr lang="en-US" sz="1600" dirty="0">
                <a:solidFill>
                  <a:srgbClr val="11ADE5"/>
                </a:solidFill>
                <a:latin typeface="+mj-lt"/>
              </a:rPr>
              <a:t>)</a:t>
            </a:r>
            <a:endParaRPr lang="en-US" dirty="0">
              <a:solidFill>
                <a:srgbClr val="11ADE5"/>
              </a:solidFill>
              <a:latin typeface="+mj-lt"/>
            </a:endParaRPr>
          </a:p>
        </p:txBody>
      </p:sp>
      <p:pic>
        <p:nvPicPr>
          <p:cNvPr id="9" name="Picture 8" descr="A picture containing text&#10;&#10;Description automatically generated">
            <a:extLst>
              <a:ext uri="{FF2B5EF4-FFF2-40B4-BE49-F238E27FC236}">
                <a16:creationId xmlns:a16="http://schemas.microsoft.com/office/drawing/2014/main" id="{92370ABE-A003-6842-924B-ACE289410921}"/>
              </a:ext>
            </a:extLst>
          </p:cNvPr>
          <p:cNvPicPr>
            <a:picLocks noChangeAspect="1"/>
          </p:cNvPicPr>
          <p:nvPr/>
        </p:nvPicPr>
        <p:blipFill>
          <a:blip r:embed="rId4"/>
          <a:stretch>
            <a:fillRect/>
          </a:stretch>
        </p:blipFill>
        <p:spPr>
          <a:xfrm>
            <a:off x="11191487" y="5984543"/>
            <a:ext cx="852929" cy="914401"/>
          </a:xfrm>
          <a:prstGeom prst="rect">
            <a:avLst/>
          </a:prstGeom>
        </p:spPr>
      </p:pic>
      <p:pic>
        <p:nvPicPr>
          <p:cNvPr id="10" name="Picture 9" descr="A picture containing graphical user interface&#10;&#10;Description automatically generated">
            <a:extLst>
              <a:ext uri="{FF2B5EF4-FFF2-40B4-BE49-F238E27FC236}">
                <a16:creationId xmlns:a16="http://schemas.microsoft.com/office/drawing/2014/main" id="{B4E1D7A4-03D5-8F4B-9592-942F7507C41E}"/>
              </a:ext>
            </a:extLst>
          </p:cNvPr>
          <p:cNvPicPr>
            <a:picLocks noChangeAspect="1"/>
          </p:cNvPicPr>
          <p:nvPr/>
        </p:nvPicPr>
        <p:blipFill>
          <a:blip r:embed="rId5"/>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10055824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0BB43-BA95-1B4D-8BD0-5255955774C0}"/>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2" name="Title 11">
            <a:extLst>
              <a:ext uri="{FF2B5EF4-FFF2-40B4-BE49-F238E27FC236}">
                <a16:creationId xmlns:a16="http://schemas.microsoft.com/office/drawing/2014/main" id="{9C13FED5-5632-CF4E-8D7C-430B41202259}"/>
              </a:ext>
            </a:extLst>
          </p:cNvPr>
          <p:cNvSpPr>
            <a:spLocks noGrp="1"/>
          </p:cNvSpPr>
          <p:nvPr>
            <p:ph type="title"/>
          </p:nvPr>
        </p:nvSpPr>
        <p:spPr/>
        <p:txBody>
          <a:bodyPr/>
          <a:lstStyle/>
          <a:p>
            <a:r>
              <a:rPr lang="es-ES_tradnl" dirty="0">
                <a:solidFill>
                  <a:srgbClr val="ED007E"/>
                </a:solidFill>
                <a:latin typeface="Segoe Print" panose="02000800000000000000" pitchFamily="2" charset="0"/>
              </a:rPr>
              <a:t>Inteligencia Artificial en Funciones Corporativas</a:t>
            </a:r>
          </a:p>
        </p:txBody>
      </p:sp>
      <p:sp>
        <p:nvSpPr>
          <p:cNvPr id="13" name="Content Placeholder 12">
            <a:extLst>
              <a:ext uri="{FF2B5EF4-FFF2-40B4-BE49-F238E27FC236}">
                <a16:creationId xmlns:a16="http://schemas.microsoft.com/office/drawing/2014/main" id="{E3B87337-DDF2-5643-AF6D-5D35B7BF9A6F}"/>
              </a:ext>
            </a:extLst>
          </p:cNvPr>
          <p:cNvSpPr>
            <a:spLocks noGrp="1"/>
          </p:cNvSpPr>
          <p:nvPr>
            <p:ph idx="1"/>
          </p:nvPr>
        </p:nvSpPr>
        <p:spPr>
          <a:xfrm>
            <a:off x="838200" y="2049462"/>
            <a:ext cx="10515600" cy="4351338"/>
          </a:xfrm>
        </p:spPr>
        <p:txBody>
          <a:bodyPr/>
          <a:lstStyle/>
          <a:p>
            <a:r>
              <a:rPr lang="es-ES_tradnl" dirty="0">
                <a:solidFill>
                  <a:srgbClr val="11ADE5"/>
                </a:solidFill>
                <a:latin typeface="Segoe Print" panose="02000800000000000000" pitchFamily="2" charset="0"/>
              </a:rPr>
              <a:t>En Goldman Sachs, se estudian hasta un millón de informes de analistas diferentes para </a:t>
            </a:r>
            <a:r>
              <a:rPr lang="es-ES_tradnl" dirty="0">
                <a:solidFill>
                  <a:srgbClr val="ED007E"/>
                </a:solidFill>
                <a:latin typeface="Segoe Print" panose="02000800000000000000" pitchFamily="2" charset="0"/>
              </a:rPr>
              <a:t>identificar los principales factores que afectan los precios </a:t>
            </a:r>
            <a:r>
              <a:rPr lang="es-ES_tradnl" dirty="0">
                <a:solidFill>
                  <a:srgbClr val="11ADE5"/>
                </a:solidFill>
                <a:latin typeface="Segoe Print" panose="02000800000000000000" pitchFamily="2" charset="0"/>
              </a:rPr>
              <a:t>de las acciones utilizando Inteligencia Artificial.</a:t>
            </a:r>
          </a:p>
          <a:p>
            <a:endParaRPr lang="es-ES_tradnl" dirty="0">
              <a:solidFill>
                <a:srgbClr val="11ADE5"/>
              </a:solidFill>
              <a:latin typeface="Segoe Print" panose="02000800000000000000" pitchFamily="2" charset="0"/>
            </a:endParaRPr>
          </a:p>
          <a:p>
            <a:r>
              <a:rPr lang="es-ES_tradnl" dirty="0">
                <a:solidFill>
                  <a:srgbClr val="11ADE5"/>
                </a:solidFill>
                <a:latin typeface="Segoe Print" panose="02000800000000000000" pitchFamily="2" charset="0"/>
              </a:rPr>
              <a:t>Woodside Petroleum utiliza Watson de IBM para ampliar el </a:t>
            </a:r>
            <a:r>
              <a:rPr lang="es-ES_tradnl" dirty="0">
                <a:solidFill>
                  <a:srgbClr val="ED007E"/>
                </a:solidFill>
                <a:latin typeface="Segoe Print" panose="02000800000000000000" pitchFamily="2" charset="0"/>
              </a:rPr>
              <a:t>intercambio de lecciones </a:t>
            </a:r>
            <a:r>
              <a:rPr lang="es-ES_tradnl" dirty="0">
                <a:solidFill>
                  <a:srgbClr val="11ADE5"/>
                </a:solidFill>
                <a:latin typeface="Segoe Print" panose="02000800000000000000" pitchFamily="2" charset="0"/>
              </a:rPr>
              <a:t>aprendidas a través de recursos humanos, temas legales y exploración petrolera.</a:t>
            </a:r>
          </a:p>
        </p:txBody>
      </p:sp>
      <p:pic>
        <p:nvPicPr>
          <p:cNvPr id="9" name="Picture 8" descr="A picture containing text&#10;&#10;Description automatically generated">
            <a:extLst>
              <a:ext uri="{FF2B5EF4-FFF2-40B4-BE49-F238E27FC236}">
                <a16:creationId xmlns:a16="http://schemas.microsoft.com/office/drawing/2014/main" id="{ED4946E1-7E95-AB4A-B810-983A43E93CE0}"/>
              </a:ext>
            </a:extLst>
          </p:cNvPr>
          <p:cNvPicPr>
            <a:picLocks noChangeAspect="1"/>
          </p:cNvPicPr>
          <p:nvPr/>
        </p:nvPicPr>
        <p:blipFill>
          <a:blip r:embed="rId2"/>
          <a:stretch>
            <a:fillRect/>
          </a:stretch>
        </p:blipFill>
        <p:spPr>
          <a:xfrm>
            <a:off x="11191487" y="5984543"/>
            <a:ext cx="852929" cy="914401"/>
          </a:xfrm>
          <a:prstGeom prst="rect">
            <a:avLst/>
          </a:prstGeom>
        </p:spPr>
      </p:pic>
      <p:pic>
        <p:nvPicPr>
          <p:cNvPr id="10" name="Picture 9" descr="A picture containing graphical user interface&#10;&#10;Description automatically generated">
            <a:extLst>
              <a:ext uri="{FF2B5EF4-FFF2-40B4-BE49-F238E27FC236}">
                <a16:creationId xmlns:a16="http://schemas.microsoft.com/office/drawing/2014/main" id="{56CD3B56-E364-4B4E-BE12-5C4E00B1F196}"/>
              </a:ext>
            </a:extLst>
          </p:cNvPr>
          <p:cNvPicPr>
            <a:picLocks noChangeAspect="1"/>
          </p:cNvPicPr>
          <p:nvPr/>
        </p:nvPicPr>
        <p:blipFill>
          <a:blip r:embed="rId3"/>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23847127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0BB43-BA95-1B4D-8BD0-5255955774C0}"/>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2" name="Title 11">
            <a:extLst>
              <a:ext uri="{FF2B5EF4-FFF2-40B4-BE49-F238E27FC236}">
                <a16:creationId xmlns:a16="http://schemas.microsoft.com/office/drawing/2014/main" id="{9C13FED5-5632-CF4E-8D7C-430B41202259}"/>
              </a:ext>
            </a:extLst>
          </p:cNvPr>
          <p:cNvSpPr>
            <a:spLocks noGrp="1"/>
          </p:cNvSpPr>
          <p:nvPr>
            <p:ph type="title"/>
          </p:nvPr>
        </p:nvSpPr>
        <p:spPr/>
        <p:txBody>
          <a:bodyPr/>
          <a:lstStyle/>
          <a:p>
            <a:r>
              <a:rPr lang="es-ES_tradnl" dirty="0">
                <a:solidFill>
                  <a:srgbClr val="ED007E"/>
                </a:solidFill>
                <a:latin typeface="Segoe Print" panose="02000800000000000000" pitchFamily="2" charset="0"/>
              </a:rPr>
              <a:t>Inteligencia Artificial en Funciones Corporativas</a:t>
            </a:r>
          </a:p>
        </p:txBody>
      </p:sp>
      <p:sp>
        <p:nvSpPr>
          <p:cNvPr id="13" name="Content Placeholder 12">
            <a:extLst>
              <a:ext uri="{FF2B5EF4-FFF2-40B4-BE49-F238E27FC236}">
                <a16:creationId xmlns:a16="http://schemas.microsoft.com/office/drawing/2014/main" id="{E3B87337-DDF2-5643-AF6D-5D35B7BF9A6F}"/>
              </a:ext>
            </a:extLst>
          </p:cNvPr>
          <p:cNvSpPr>
            <a:spLocks noGrp="1"/>
          </p:cNvSpPr>
          <p:nvPr>
            <p:ph idx="1"/>
          </p:nvPr>
        </p:nvSpPr>
        <p:spPr>
          <a:xfrm>
            <a:off x="742666" y="2049462"/>
            <a:ext cx="10515600" cy="4351338"/>
          </a:xfrm>
        </p:spPr>
        <p:txBody>
          <a:bodyPr/>
          <a:lstStyle/>
          <a:p>
            <a:r>
              <a:rPr lang="es-ES_tradnl" dirty="0">
                <a:solidFill>
                  <a:srgbClr val="11ADE5"/>
                </a:solidFill>
                <a:latin typeface="Segoe Print" panose="02000800000000000000" pitchFamily="2" charset="0"/>
              </a:rPr>
              <a:t>The Huffington Post utiliza IA para marcar comentarios inapropiados, spam y lenguaje abusivo.</a:t>
            </a:r>
          </a:p>
          <a:p>
            <a:endParaRPr lang="es-ES_tradnl" dirty="0">
              <a:solidFill>
                <a:srgbClr val="11ADE5"/>
              </a:solidFill>
              <a:latin typeface="Segoe Print" panose="02000800000000000000" pitchFamily="2" charset="0"/>
            </a:endParaRPr>
          </a:p>
          <a:p>
            <a:r>
              <a:rPr lang="es-ES_tradnl" dirty="0">
                <a:solidFill>
                  <a:srgbClr val="11ADE5"/>
                </a:solidFill>
                <a:latin typeface="Segoe Print" panose="02000800000000000000" pitchFamily="2" charset="0"/>
              </a:rPr>
              <a:t>La Universidad Estatal de Arizona está utilizando una herramienta de aprendizaje adaptativo que implementa el aprendizaje automático para proporcionar un tutor personalizado para los estudiantes en las clases introductorias.</a:t>
            </a:r>
          </a:p>
        </p:txBody>
      </p:sp>
      <p:pic>
        <p:nvPicPr>
          <p:cNvPr id="9" name="Picture 8" descr="A picture containing text&#10;&#10;Description automatically generated">
            <a:extLst>
              <a:ext uri="{FF2B5EF4-FFF2-40B4-BE49-F238E27FC236}">
                <a16:creationId xmlns:a16="http://schemas.microsoft.com/office/drawing/2014/main" id="{D2F39CE1-9F6C-6F48-9FA8-A4E837868659}"/>
              </a:ext>
            </a:extLst>
          </p:cNvPr>
          <p:cNvPicPr>
            <a:picLocks noChangeAspect="1"/>
          </p:cNvPicPr>
          <p:nvPr/>
        </p:nvPicPr>
        <p:blipFill>
          <a:blip r:embed="rId2"/>
          <a:stretch>
            <a:fillRect/>
          </a:stretch>
        </p:blipFill>
        <p:spPr>
          <a:xfrm>
            <a:off x="11191487" y="5984543"/>
            <a:ext cx="852929" cy="914401"/>
          </a:xfrm>
          <a:prstGeom prst="rect">
            <a:avLst/>
          </a:prstGeom>
        </p:spPr>
      </p:pic>
      <p:pic>
        <p:nvPicPr>
          <p:cNvPr id="10" name="Picture 9" descr="A picture containing graphical user interface&#10;&#10;Description automatically generated">
            <a:extLst>
              <a:ext uri="{FF2B5EF4-FFF2-40B4-BE49-F238E27FC236}">
                <a16:creationId xmlns:a16="http://schemas.microsoft.com/office/drawing/2014/main" id="{74D32670-AA3D-3C49-8671-1855D89F9CD5}"/>
              </a:ext>
            </a:extLst>
          </p:cNvPr>
          <p:cNvPicPr>
            <a:picLocks noChangeAspect="1"/>
          </p:cNvPicPr>
          <p:nvPr/>
        </p:nvPicPr>
        <p:blipFill>
          <a:blip r:embed="rId3"/>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30696492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0BB43-BA95-1B4D-8BD0-5255955774C0}"/>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2" name="Title 11">
            <a:extLst>
              <a:ext uri="{FF2B5EF4-FFF2-40B4-BE49-F238E27FC236}">
                <a16:creationId xmlns:a16="http://schemas.microsoft.com/office/drawing/2014/main" id="{9C13FED5-5632-CF4E-8D7C-430B41202259}"/>
              </a:ext>
            </a:extLst>
          </p:cNvPr>
          <p:cNvSpPr>
            <a:spLocks noGrp="1"/>
          </p:cNvSpPr>
          <p:nvPr>
            <p:ph type="title"/>
          </p:nvPr>
        </p:nvSpPr>
        <p:spPr/>
        <p:txBody>
          <a:bodyPr>
            <a:noAutofit/>
          </a:bodyPr>
          <a:lstStyle/>
          <a:p>
            <a:r>
              <a:rPr lang="es-ES_tradnl" sz="3600" dirty="0">
                <a:solidFill>
                  <a:srgbClr val="ED007E"/>
                </a:solidFill>
                <a:latin typeface="Segoe Print" panose="02000800000000000000" pitchFamily="2" charset="0"/>
              </a:rPr>
              <a:t>Investigación, Desarrollo e Innovación utilizando Inteligencia Artificial</a:t>
            </a:r>
          </a:p>
        </p:txBody>
      </p:sp>
      <p:sp>
        <p:nvSpPr>
          <p:cNvPr id="13" name="Content Placeholder 12">
            <a:extLst>
              <a:ext uri="{FF2B5EF4-FFF2-40B4-BE49-F238E27FC236}">
                <a16:creationId xmlns:a16="http://schemas.microsoft.com/office/drawing/2014/main" id="{E3B87337-DDF2-5643-AF6D-5D35B7BF9A6F}"/>
              </a:ext>
            </a:extLst>
          </p:cNvPr>
          <p:cNvSpPr>
            <a:spLocks noGrp="1"/>
          </p:cNvSpPr>
          <p:nvPr>
            <p:ph idx="1"/>
          </p:nvPr>
        </p:nvSpPr>
        <p:spPr>
          <a:xfrm>
            <a:off x="838200" y="2042868"/>
            <a:ext cx="10271078" cy="2571949"/>
          </a:xfrm>
        </p:spPr>
        <p:txBody>
          <a:bodyPr/>
          <a:lstStyle/>
          <a:p>
            <a:r>
              <a:rPr lang="es-ES_tradnl" dirty="0">
                <a:solidFill>
                  <a:srgbClr val="11ADE5"/>
                </a:solidFill>
                <a:latin typeface="Segoe Print" panose="02000800000000000000" pitchFamily="2" charset="0"/>
              </a:rPr>
              <a:t>Intelligent Brewing Company factura sus productos como la primera cerveza elaborada por AI. Traduce los comentarios de sus clientes, dirigidos a través de Facebook Messenger, en cambios de recetas, que afectan la composición de la cerveza en ese momento.</a:t>
            </a:r>
          </a:p>
        </p:txBody>
      </p:sp>
      <p:pic>
        <p:nvPicPr>
          <p:cNvPr id="10" name="Picture 9" descr="A picture containing text&#10;&#10;Description automatically generated">
            <a:extLst>
              <a:ext uri="{FF2B5EF4-FFF2-40B4-BE49-F238E27FC236}">
                <a16:creationId xmlns:a16="http://schemas.microsoft.com/office/drawing/2014/main" id="{7B11F090-A67F-4946-9B43-B692FBBB0CE3}"/>
              </a:ext>
            </a:extLst>
          </p:cNvPr>
          <p:cNvPicPr>
            <a:picLocks noChangeAspect="1"/>
          </p:cNvPicPr>
          <p:nvPr/>
        </p:nvPicPr>
        <p:blipFill>
          <a:blip r:embed="rId2"/>
          <a:stretch>
            <a:fillRect/>
          </a:stretch>
        </p:blipFill>
        <p:spPr>
          <a:xfrm>
            <a:off x="11191487" y="5984543"/>
            <a:ext cx="852929" cy="914401"/>
          </a:xfrm>
          <a:prstGeom prst="rect">
            <a:avLst/>
          </a:prstGeom>
        </p:spPr>
      </p:pic>
      <p:pic>
        <p:nvPicPr>
          <p:cNvPr id="9" name="Picture 8" descr="A picture containing graphical user interface&#10;&#10;Description automatically generated">
            <a:extLst>
              <a:ext uri="{FF2B5EF4-FFF2-40B4-BE49-F238E27FC236}">
                <a16:creationId xmlns:a16="http://schemas.microsoft.com/office/drawing/2014/main" id="{F00D1BFF-C86F-CC4B-B4FB-934BE482DB1E}"/>
              </a:ext>
            </a:extLst>
          </p:cNvPr>
          <p:cNvPicPr>
            <a:picLocks noChangeAspect="1"/>
          </p:cNvPicPr>
          <p:nvPr/>
        </p:nvPicPr>
        <p:blipFill>
          <a:blip r:embed="rId3"/>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20393993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0BB43-BA95-1B4D-8BD0-5255955774C0}"/>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2" name="Title 11">
            <a:extLst>
              <a:ext uri="{FF2B5EF4-FFF2-40B4-BE49-F238E27FC236}">
                <a16:creationId xmlns:a16="http://schemas.microsoft.com/office/drawing/2014/main" id="{9C13FED5-5632-CF4E-8D7C-430B41202259}"/>
              </a:ext>
            </a:extLst>
          </p:cNvPr>
          <p:cNvSpPr>
            <a:spLocks noGrp="1"/>
          </p:cNvSpPr>
          <p:nvPr>
            <p:ph type="title"/>
          </p:nvPr>
        </p:nvSpPr>
        <p:spPr/>
        <p:txBody>
          <a:bodyPr>
            <a:noAutofit/>
          </a:bodyPr>
          <a:lstStyle/>
          <a:p>
            <a:r>
              <a:rPr lang="es-ES_tradnl" sz="3600" dirty="0">
                <a:solidFill>
                  <a:srgbClr val="ED007E"/>
                </a:solidFill>
                <a:latin typeface="Segoe Print" panose="02000800000000000000" pitchFamily="2" charset="0"/>
              </a:rPr>
              <a:t>Investigación, Desarrollo e Innovación utilizando Inteligencia Artificial</a:t>
            </a:r>
          </a:p>
        </p:txBody>
      </p:sp>
      <p:sp>
        <p:nvSpPr>
          <p:cNvPr id="13" name="Content Placeholder 12">
            <a:extLst>
              <a:ext uri="{FF2B5EF4-FFF2-40B4-BE49-F238E27FC236}">
                <a16:creationId xmlns:a16="http://schemas.microsoft.com/office/drawing/2014/main" id="{E3B87337-DDF2-5643-AF6D-5D35B7BF9A6F}"/>
              </a:ext>
            </a:extLst>
          </p:cNvPr>
          <p:cNvSpPr>
            <a:spLocks noGrp="1"/>
          </p:cNvSpPr>
          <p:nvPr>
            <p:ph idx="1"/>
          </p:nvPr>
        </p:nvSpPr>
        <p:spPr/>
        <p:txBody>
          <a:bodyPr/>
          <a:lstStyle/>
          <a:p>
            <a:r>
              <a:rPr lang="es-ES_tradnl" dirty="0">
                <a:solidFill>
                  <a:srgbClr val="11ADE5"/>
                </a:solidFill>
                <a:latin typeface="Segoe Print" panose="02000800000000000000" pitchFamily="2" charset="0"/>
              </a:rPr>
              <a:t>Lenovo utiliza herramientas de minería de texto para escuchar a los clientes que expresan sus problemas en todo el mundo. Las ideas de las discusiones sobre esos problemas luego se incorporan a las mejoras de productos y servicios.</a:t>
            </a:r>
          </a:p>
          <a:p>
            <a:endParaRPr lang="es-ES_tradnl" dirty="0">
              <a:solidFill>
                <a:srgbClr val="11ADE5"/>
              </a:solidFill>
              <a:latin typeface="Segoe Print" panose="02000800000000000000" pitchFamily="2" charset="0"/>
            </a:endParaRPr>
          </a:p>
          <a:p>
            <a:r>
              <a:rPr lang="es-ES_tradnl" dirty="0">
                <a:solidFill>
                  <a:srgbClr val="11ADE5"/>
                </a:solidFill>
                <a:latin typeface="Segoe Print" panose="02000800000000000000" pitchFamily="2" charset="0"/>
              </a:rPr>
              <a:t>Las Vegas Sands Corp utiliza diferentes diseños de estaciones de juego de modelo superior de IA en todo su casino para optimizar el rendimiento financiero.</a:t>
            </a:r>
          </a:p>
        </p:txBody>
      </p:sp>
      <p:pic>
        <p:nvPicPr>
          <p:cNvPr id="9" name="Picture 8" descr="A picture containing text&#10;&#10;Description automatically generated">
            <a:extLst>
              <a:ext uri="{FF2B5EF4-FFF2-40B4-BE49-F238E27FC236}">
                <a16:creationId xmlns:a16="http://schemas.microsoft.com/office/drawing/2014/main" id="{1D2410D5-CA64-B643-AD8A-884BF8820A11}"/>
              </a:ext>
            </a:extLst>
          </p:cNvPr>
          <p:cNvPicPr>
            <a:picLocks noChangeAspect="1"/>
          </p:cNvPicPr>
          <p:nvPr/>
        </p:nvPicPr>
        <p:blipFill>
          <a:blip r:embed="rId2"/>
          <a:stretch>
            <a:fillRect/>
          </a:stretch>
        </p:blipFill>
        <p:spPr>
          <a:xfrm>
            <a:off x="11191487" y="5984543"/>
            <a:ext cx="852929" cy="914401"/>
          </a:xfrm>
          <a:prstGeom prst="rect">
            <a:avLst/>
          </a:prstGeom>
        </p:spPr>
      </p:pic>
      <p:pic>
        <p:nvPicPr>
          <p:cNvPr id="10" name="Picture 9" descr="A picture containing graphical user interface&#10;&#10;Description automatically generated">
            <a:extLst>
              <a:ext uri="{FF2B5EF4-FFF2-40B4-BE49-F238E27FC236}">
                <a16:creationId xmlns:a16="http://schemas.microsoft.com/office/drawing/2014/main" id="{6F3C9F9E-0A22-2D4D-BF45-2D825B262256}"/>
              </a:ext>
            </a:extLst>
          </p:cNvPr>
          <p:cNvPicPr>
            <a:picLocks noChangeAspect="1"/>
          </p:cNvPicPr>
          <p:nvPr/>
        </p:nvPicPr>
        <p:blipFill>
          <a:blip r:embed="rId3"/>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25170463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0BB43-BA95-1B4D-8BD0-5255955774C0}"/>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2" name="Title 11">
            <a:extLst>
              <a:ext uri="{FF2B5EF4-FFF2-40B4-BE49-F238E27FC236}">
                <a16:creationId xmlns:a16="http://schemas.microsoft.com/office/drawing/2014/main" id="{9C13FED5-5632-CF4E-8D7C-430B41202259}"/>
              </a:ext>
            </a:extLst>
          </p:cNvPr>
          <p:cNvSpPr>
            <a:spLocks noGrp="1"/>
          </p:cNvSpPr>
          <p:nvPr>
            <p:ph type="title"/>
          </p:nvPr>
        </p:nvSpPr>
        <p:spPr/>
        <p:txBody>
          <a:bodyPr>
            <a:noAutofit/>
          </a:bodyPr>
          <a:lstStyle/>
          <a:p>
            <a:r>
              <a:rPr lang="es-ES_tradnl" sz="4000" dirty="0">
                <a:solidFill>
                  <a:srgbClr val="ED007E"/>
                </a:solidFill>
                <a:latin typeface="Segoe Print" panose="02000800000000000000" pitchFamily="2" charset="0"/>
              </a:rPr>
              <a:t>Servicio al Cliente, Ventas y Márquetin utilizando Inteligencia Artificial</a:t>
            </a:r>
          </a:p>
        </p:txBody>
      </p:sp>
      <p:sp>
        <p:nvSpPr>
          <p:cNvPr id="13" name="Content Placeholder 12">
            <a:extLst>
              <a:ext uri="{FF2B5EF4-FFF2-40B4-BE49-F238E27FC236}">
                <a16:creationId xmlns:a16="http://schemas.microsoft.com/office/drawing/2014/main" id="{E3B87337-DDF2-5643-AF6D-5D35B7BF9A6F}"/>
              </a:ext>
            </a:extLst>
          </p:cNvPr>
          <p:cNvSpPr>
            <a:spLocks noGrp="1"/>
          </p:cNvSpPr>
          <p:nvPr>
            <p:ph idx="1"/>
          </p:nvPr>
        </p:nvSpPr>
        <p:spPr>
          <a:xfrm>
            <a:off x="838200" y="2007228"/>
            <a:ext cx="10515600" cy="3619832"/>
          </a:xfrm>
        </p:spPr>
        <p:txBody>
          <a:bodyPr/>
          <a:lstStyle/>
          <a:p>
            <a:r>
              <a:rPr lang="es-ES_tradnl" dirty="0">
                <a:solidFill>
                  <a:srgbClr val="11ADE5"/>
                </a:solidFill>
                <a:latin typeface="Segoe Print" panose="02000800000000000000" pitchFamily="2" charset="0"/>
              </a:rPr>
              <a:t>(Proceso automatizado de pedido de productos) Coca-Cola utiliza los servicios de reconocimiento de imágenes de Einstein para identificar y contar diferentes botellas de Coca-Cola en gabinetes más fríos y hacer predicciones y recomendaciones para los pedidos de reabastecimiento.</a:t>
            </a:r>
          </a:p>
        </p:txBody>
      </p:sp>
      <p:pic>
        <p:nvPicPr>
          <p:cNvPr id="9" name="Picture 8" descr="A picture containing text&#10;&#10;Description automatically generated">
            <a:extLst>
              <a:ext uri="{FF2B5EF4-FFF2-40B4-BE49-F238E27FC236}">
                <a16:creationId xmlns:a16="http://schemas.microsoft.com/office/drawing/2014/main" id="{AFB25E45-4F36-4141-8030-DC64F5C5CB76}"/>
              </a:ext>
            </a:extLst>
          </p:cNvPr>
          <p:cNvPicPr>
            <a:picLocks noChangeAspect="1"/>
          </p:cNvPicPr>
          <p:nvPr/>
        </p:nvPicPr>
        <p:blipFill>
          <a:blip r:embed="rId2"/>
          <a:stretch>
            <a:fillRect/>
          </a:stretch>
        </p:blipFill>
        <p:spPr>
          <a:xfrm>
            <a:off x="11191487" y="5984543"/>
            <a:ext cx="852929" cy="914401"/>
          </a:xfrm>
          <a:prstGeom prst="rect">
            <a:avLst/>
          </a:prstGeom>
        </p:spPr>
      </p:pic>
      <p:pic>
        <p:nvPicPr>
          <p:cNvPr id="10" name="Picture 9" descr="A picture containing graphical user interface&#10;&#10;Description automatically generated">
            <a:extLst>
              <a:ext uri="{FF2B5EF4-FFF2-40B4-BE49-F238E27FC236}">
                <a16:creationId xmlns:a16="http://schemas.microsoft.com/office/drawing/2014/main" id="{357721DA-3331-5B47-B990-DD0835F380B0}"/>
              </a:ext>
            </a:extLst>
          </p:cNvPr>
          <p:cNvPicPr>
            <a:picLocks noChangeAspect="1"/>
          </p:cNvPicPr>
          <p:nvPr/>
        </p:nvPicPr>
        <p:blipFill>
          <a:blip r:embed="rId3"/>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14277645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0BB43-BA95-1B4D-8BD0-5255955774C0}"/>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2" name="Title 11">
            <a:extLst>
              <a:ext uri="{FF2B5EF4-FFF2-40B4-BE49-F238E27FC236}">
                <a16:creationId xmlns:a16="http://schemas.microsoft.com/office/drawing/2014/main" id="{9C13FED5-5632-CF4E-8D7C-430B41202259}"/>
              </a:ext>
            </a:extLst>
          </p:cNvPr>
          <p:cNvSpPr>
            <a:spLocks noGrp="1"/>
          </p:cNvSpPr>
          <p:nvPr>
            <p:ph type="title"/>
          </p:nvPr>
        </p:nvSpPr>
        <p:spPr/>
        <p:txBody>
          <a:bodyPr>
            <a:noAutofit/>
          </a:bodyPr>
          <a:lstStyle/>
          <a:p>
            <a:r>
              <a:rPr lang="es-ES_tradnl" sz="4000" dirty="0">
                <a:solidFill>
                  <a:srgbClr val="ED007E"/>
                </a:solidFill>
                <a:latin typeface="Segoe Print" panose="02000800000000000000" pitchFamily="2" charset="0"/>
              </a:rPr>
              <a:t>Servicio al Cliente, Ventas y Márquetin utilizando Inteligencia Artificial</a:t>
            </a:r>
          </a:p>
        </p:txBody>
      </p:sp>
      <p:sp>
        <p:nvSpPr>
          <p:cNvPr id="13" name="Content Placeholder 12">
            <a:extLst>
              <a:ext uri="{FF2B5EF4-FFF2-40B4-BE49-F238E27FC236}">
                <a16:creationId xmlns:a16="http://schemas.microsoft.com/office/drawing/2014/main" id="{E3B87337-DDF2-5643-AF6D-5D35B7BF9A6F}"/>
              </a:ext>
            </a:extLst>
          </p:cNvPr>
          <p:cNvSpPr>
            <a:spLocks noGrp="1"/>
          </p:cNvSpPr>
          <p:nvPr>
            <p:ph idx="1"/>
          </p:nvPr>
        </p:nvSpPr>
        <p:spPr/>
        <p:txBody>
          <a:bodyPr/>
          <a:lstStyle/>
          <a:p>
            <a:r>
              <a:rPr lang="es-ES_tradnl" dirty="0">
                <a:solidFill>
                  <a:srgbClr val="11ADE5"/>
                </a:solidFill>
                <a:latin typeface="Segoe Print" panose="02000800000000000000" pitchFamily="2" charset="0"/>
              </a:rPr>
              <a:t>Ralph Lauren y </a:t>
            </a:r>
            <a:r>
              <a:rPr lang="es-ES_tradnl" dirty="0" err="1">
                <a:solidFill>
                  <a:srgbClr val="11ADE5"/>
                </a:solidFill>
                <a:latin typeface="Segoe Print" panose="02000800000000000000" pitchFamily="2" charset="0"/>
              </a:rPr>
              <a:t>Oak</a:t>
            </a:r>
            <a:r>
              <a:rPr lang="es-ES_tradnl" dirty="0">
                <a:solidFill>
                  <a:srgbClr val="11ADE5"/>
                </a:solidFill>
                <a:latin typeface="Segoe Print" panose="02000800000000000000" pitchFamily="2" charset="0"/>
              </a:rPr>
              <a:t> Labs desarrollaron e integraron una experiencia de comercio para compradores que utiliza un espejo inteligente que se basa en RFID para reconocer automáticamente los artículos que un comprador trae a la habitación. El espejo, que puede traducir seis idiomas, puede mostrar detalles sobre el artículo. El espejo también recopila datos del cliente.</a:t>
            </a:r>
          </a:p>
        </p:txBody>
      </p:sp>
      <p:pic>
        <p:nvPicPr>
          <p:cNvPr id="9" name="Picture 8" descr="A picture containing text&#10;&#10;Description automatically generated">
            <a:extLst>
              <a:ext uri="{FF2B5EF4-FFF2-40B4-BE49-F238E27FC236}">
                <a16:creationId xmlns:a16="http://schemas.microsoft.com/office/drawing/2014/main" id="{9181BF62-F88B-4845-B67C-45B2B5CA5306}"/>
              </a:ext>
            </a:extLst>
          </p:cNvPr>
          <p:cNvPicPr>
            <a:picLocks noChangeAspect="1"/>
          </p:cNvPicPr>
          <p:nvPr/>
        </p:nvPicPr>
        <p:blipFill>
          <a:blip r:embed="rId2"/>
          <a:stretch>
            <a:fillRect/>
          </a:stretch>
        </p:blipFill>
        <p:spPr>
          <a:xfrm>
            <a:off x="11191487" y="5984543"/>
            <a:ext cx="852929" cy="914401"/>
          </a:xfrm>
          <a:prstGeom prst="rect">
            <a:avLst/>
          </a:prstGeom>
        </p:spPr>
      </p:pic>
      <p:pic>
        <p:nvPicPr>
          <p:cNvPr id="10" name="Picture 9" descr="A picture containing graphical user interface&#10;&#10;Description automatically generated">
            <a:extLst>
              <a:ext uri="{FF2B5EF4-FFF2-40B4-BE49-F238E27FC236}">
                <a16:creationId xmlns:a16="http://schemas.microsoft.com/office/drawing/2014/main" id="{DF308448-CAC3-3B4E-80E2-5D32D0030023}"/>
              </a:ext>
            </a:extLst>
          </p:cNvPr>
          <p:cNvPicPr>
            <a:picLocks noChangeAspect="1"/>
          </p:cNvPicPr>
          <p:nvPr/>
        </p:nvPicPr>
        <p:blipFill>
          <a:blip r:embed="rId3"/>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900160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0BB43-BA95-1B4D-8BD0-5255955774C0}"/>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2" name="Title 11">
            <a:extLst>
              <a:ext uri="{FF2B5EF4-FFF2-40B4-BE49-F238E27FC236}">
                <a16:creationId xmlns:a16="http://schemas.microsoft.com/office/drawing/2014/main" id="{9C13FED5-5632-CF4E-8D7C-430B41202259}"/>
              </a:ext>
            </a:extLst>
          </p:cNvPr>
          <p:cNvSpPr>
            <a:spLocks noGrp="1"/>
          </p:cNvSpPr>
          <p:nvPr>
            <p:ph type="title"/>
          </p:nvPr>
        </p:nvSpPr>
        <p:spPr/>
        <p:txBody>
          <a:bodyPr/>
          <a:lstStyle/>
          <a:p>
            <a:r>
              <a:rPr lang="es-ES_tradnl" dirty="0">
                <a:solidFill>
                  <a:srgbClr val="ED007E"/>
                </a:solidFill>
                <a:latin typeface="Segoe Print" panose="02000800000000000000" pitchFamily="2" charset="0"/>
              </a:rPr>
              <a:t>Mejora de Productos Utilizando Inteligencia Artificial</a:t>
            </a:r>
          </a:p>
        </p:txBody>
      </p:sp>
      <p:sp>
        <p:nvSpPr>
          <p:cNvPr id="13" name="Content Placeholder 12">
            <a:extLst>
              <a:ext uri="{FF2B5EF4-FFF2-40B4-BE49-F238E27FC236}">
                <a16:creationId xmlns:a16="http://schemas.microsoft.com/office/drawing/2014/main" id="{E3B87337-DDF2-5643-AF6D-5D35B7BF9A6F}"/>
              </a:ext>
            </a:extLst>
          </p:cNvPr>
          <p:cNvSpPr>
            <a:spLocks noGrp="1"/>
          </p:cNvSpPr>
          <p:nvPr>
            <p:ph idx="1"/>
          </p:nvPr>
        </p:nvSpPr>
        <p:spPr>
          <a:xfrm>
            <a:off x="729018" y="1677883"/>
            <a:ext cx="10515600" cy="4351338"/>
          </a:xfrm>
        </p:spPr>
        <p:txBody>
          <a:bodyPr/>
          <a:lstStyle/>
          <a:p>
            <a:endParaRPr lang="es-ES_tradnl" dirty="0">
              <a:solidFill>
                <a:srgbClr val="11ADE5"/>
              </a:solidFill>
              <a:latin typeface="Segoe Print" panose="02000800000000000000" pitchFamily="2" charset="0"/>
            </a:endParaRPr>
          </a:p>
          <a:p>
            <a:r>
              <a:rPr lang="es-ES_tradnl" dirty="0">
                <a:solidFill>
                  <a:srgbClr val="11ADE5"/>
                </a:solidFill>
                <a:latin typeface="Segoe Print" panose="02000800000000000000" pitchFamily="2" charset="0"/>
              </a:rPr>
              <a:t>Amplificación: el software de diseño generativo expande el espacio de diseño más allá de lo que una persona puede imaginar.</a:t>
            </a:r>
          </a:p>
          <a:p>
            <a:r>
              <a:rPr lang="es-ES_tradnl" dirty="0">
                <a:solidFill>
                  <a:srgbClr val="11ADE5"/>
                </a:solidFill>
                <a:latin typeface="Segoe Print" panose="02000800000000000000" pitchFamily="2" charset="0"/>
              </a:rPr>
              <a:t>Interacción: los agentes de IA emplean interfaces avanzadas, como el procesamiento de lenguaje natural impulsado por voz, para facilitar la interacción entre personas o en nombre de las personas.</a:t>
            </a:r>
          </a:p>
          <a:p>
            <a:endParaRPr lang="es-ES_tradnl" dirty="0">
              <a:latin typeface="+mj-lt"/>
            </a:endParaRPr>
          </a:p>
        </p:txBody>
      </p:sp>
      <p:pic>
        <p:nvPicPr>
          <p:cNvPr id="10" name="Picture 9" descr="A picture containing text&#10;&#10;Description automatically generated">
            <a:extLst>
              <a:ext uri="{FF2B5EF4-FFF2-40B4-BE49-F238E27FC236}">
                <a16:creationId xmlns:a16="http://schemas.microsoft.com/office/drawing/2014/main" id="{41003A38-A9D5-A840-8285-4BAEAD4ABAA3}"/>
              </a:ext>
            </a:extLst>
          </p:cNvPr>
          <p:cNvPicPr>
            <a:picLocks noChangeAspect="1"/>
          </p:cNvPicPr>
          <p:nvPr/>
        </p:nvPicPr>
        <p:blipFill>
          <a:blip r:embed="rId3"/>
          <a:stretch>
            <a:fillRect/>
          </a:stretch>
        </p:blipFill>
        <p:spPr>
          <a:xfrm>
            <a:off x="11191487" y="5984543"/>
            <a:ext cx="852929" cy="914401"/>
          </a:xfrm>
          <a:prstGeom prst="rect">
            <a:avLst/>
          </a:prstGeom>
        </p:spPr>
      </p:pic>
      <p:pic>
        <p:nvPicPr>
          <p:cNvPr id="9" name="Picture 8" descr="A picture containing graphical user interface&#10;&#10;Description automatically generated">
            <a:extLst>
              <a:ext uri="{FF2B5EF4-FFF2-40B4-BE49-F238E27FC236}">
                <a16:creationId xmlns:a16="http://schemas.microsoft.com/office/drawing/2014/main" id="{49732627-8492-D344-9E24-DFC186CD75D5}"/>
              </a:ext>
            </a:extLst>
          </p:cNvPr>
          <p:cNvPicPr>
            <a:picLocks noChangeAspect="1"/>
          </p:cNvPicPr>
          <p:nvPr/>
        </p:nvPicPr>
        <p:blipFill>
          <a:blip r:embed="rId4"/>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37173634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8D70B79-528E-4B47-BDD5-52C37201E413}"/>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itle 17">
            <a:extLst>
              <a:ext uri="{FF2B5EF4-FFF2-40B4-BE49-F238E27FC236}">
                <a16:creationId xmlns:a16="http://schemas.microsoft.com/office/drawing/2014/main" id="{B5F68E19-B02C-5047-9373-39CED5BC1490}"/>
              </a:ext>
            </a:extLst>
          </p:cNvPr>
          <p:cNvSpPr>
            <a:spLocks noGrp="1"/>
          </p:cNvSpPr>
          <p:nvPr>
            <p:ph type="title"/>
          </p:nvPr>
        </p:nvSpPr>
        <p:spPr>
          <a:xfrm>
            <a:off x="0" y="352458"/>
            <a:ext cx="10515600" cy="1325563"/>
          </a:xfrm>
        </p:spPr>
        <p:txBody>
          <a:bodyPr>
            <a:noAutofit/>
          </a:bodyPr>
          <a:lstStyle/>
          <a:p>
            <a:pPr algn="ctr"/>
            <a:r>
              <a:rPr lang="es-ES_tradnl" sz="6000" dirty="0">
                <a:solidFill>
                  <a:srgbClr val="ED007E"/>
                </a:solidFill>
                <a:latin typeface="Segoe Print" panose="02000800000000000000" pitchFamily="2" charset="0"/>
              </a:rPr>
              <a:t>Inteligencia Artificial</a:t>
            </a:r>
          </a:p>
        </p:txBody>
      </p:sp>
      <p:sp>
        <p:nvSpPr>
          <p:cNvPr id="2" name="Content Placeholder 1">
            <a:extLst>
              <a:ext uri="{FF2B5EF4-FFF2-40B4-BE49-F238E27FC236}">
                <a16:creationId xmlns:a16="http://schemas.microsoft.com/office/drawing/2014/main" id="{D6A4AB18-0C77-604D-B7FB-45F17E1B2113}"/>
              </a:ext>
            </a:extLst>
          </p:cNvPr>
          <p:cNvSpPr>
            <a:spLocks noGrp="1"/>
          </p:cNvSpPr>
          <p:nvPr>
            <p:ph idx="1"/>
          </p:nvPr>
        </p:nvSpPr>
        <p:spPr>
          <a:xfrm>
            <a:off x="456065" y="2075335"/>
            <a:ext cx="10515600" cy="4044265"/>
          </a:xfrm>
        </p:spPr>
        <p:txBody>
          <a:bodyPr/>
          <a:lstStyle/>
          <a:p>
            <a:r>
              <a:rPr lang="es-ES_tradnl" dirty="0">
                <a:solidFill>
                  <a:srgbClr val="11ADE5"/>
                </a:solidFill>
                <a:latin typeface="Segoe Print" panose="02000800000000000000" pitchFamily="2" charset="0"/>
              </a:rPr>
              <a:t>La IA es un área del conocimiento de las </a:t>
            </a:r>
            <a:r>
              <a:rPr lang="es-ES_tradnl" dirty="0">
                <a:solidFill>
                  <a:srgbClr val="ED007E"/>
                </a:solidFill>
                <a:latin typeface="Segoe Print" panose="02000800000000000000" pitchFamily="2" charset="0"/>
              </a:rPr>
              <a:t>ciencias de la computación</a:t>
            </a:r>
            <a:r>
              <a:rPr lang="es-ES_tradnl" dirty="0">
                <a:solidFill>
                  <a:srgbClr val="11ADE5"/>
                </a:solidFill>
                <a:latin typeface="Segoe Print" panose="02000800000000000000" pitchFamily="2" charset="0"/>
              </a:rPr>
              <a:t> </a:t>
            </a:r>
            <a:r>
              <a:rPr lang="es-ES" dirty="0">
                <a:solidFill>
                  <a:srgbClr val="11ADE5"/>
                </a:solidFill>
                <a:latin typeface="Segoe Print" panose="02000800000000000000" pitchFamily="2" charset="0"/>
              </a:rPr>
              <a:t>con aplicaciones que han impactado diversos ámbitos de la </a:t>
            </a:r>
            <a:r>
              <a:rPr lang="es-ES" dirty="0">
                <a:solidFill>
                  <a:srgbClr val="ED007E"/>
                </a:solidFill>
                <a:latin typeface="Segoe Print" panose="02000800000000000000" pitchFamily="2" charset="0"/>
              </a:rPr>
              <a:t>sociedad humana</a:t>
            </a:r>
            <a:r>
              <a:rPr lang="es-ES" dirty="0">
                <a:solidFill>
                  <a:srgbClr val="11ADE5"/>
                </a:solidFill>
                <a:latin typeface="Segoe Print" panose="02000800000000000000" pitchFamily="2" charset="0"/>
              </a:rPr>
              <a:t>.</a:t>
            </a:r>
          </a:p>
          <a:p>
            <a:endParaRPr lang="es-ES" dirty="0">
              <a:solidFill>
                <a:srgbClr val="11ADE5"/>
              </a:solidFill>
              <a:latin typeface="Segoe Print" panose="02000800000000000000" pitchFamily="2" charset="0"/>
            </a:endParaRPr>
          </a:p>
          <a:p>
            <a:r>
              <a:rPr lang="es-ES" dirty="0">
                <a:solidFill>
                  <a:srgbClr val="11ADE5"/>
                </a:solidFill>
                <a:latin typeface="Segoe Print" panose="02000800000000000000" pitchFamily="2" charset="0"/>
              </a:rPr>
              <a:t> Las transformaciones han ocurrido en los sectores </a:t>
            </a:r>
            <a:r>
              <a:rPr lang="es-ES" dirty="0">
                <a:solidFill>
                  <a:srgbClr val="ED007E"/>
                </a:solidFill>
                <a:latin typeface="Segoe Print" panose="02000800000000000000" pitchFamily="2" charset="0"/>
              </a:rPr>
              <a:t>educativo</a:t>
            </a:r>
            <a:r>
              <a:rPr lang="es-ES" dirty="0">
                <a:solidFill>
                  <a:srgbClr val="11ADE5"/>
                </a:solidFill>
                <a:latin typeface="Segoe Print" panose="02000800000000000000" pitchFamily="2" charset="0"/>
              </a:rPr>
              <a:t>, productivo, manufacturero y de prestación de servicios, entre muchos otros. </a:t>
            </a:r>
          </a:p>
          <a:p>
            <a:endParaRPr lang="es-ES_tradnl" dirty="0">
              <a:solidFill>
                <a:srgbClr val="11ADE5"/>
              </a:solidFill>
              <a:latin typeface="Segoe Print" panose="02000800000000000000" pitchFamily="2" charset="0"/>
            </a:endParaRPr>
          </a:p>
        </p:txBody>
      </p:sp>
      <p:pic>
        <p:nvPicPr>
          <p:cNvPr id="6" name="Picture 5" descr="A picture containing text&#10;&#10;Description automatically generated">
            <a:extLst>
              <a:ext uri="{FF2B5EF4-FFF2-40B4-BE49-F238E27FC236}">
                <a16:creationId xmlns:a16="http://schemas.microsoft.com/office/drawing/2014/main" id="{3F09CD8C-28CE-AB42-8C5B-10A546A9C8B2}"/>
              </a:ext>
            </a:extLst>
          </p:cNvPr>
          <p:cNvPicPr>
            <a:picLocks noChangeAspect="1"/>
          </p:cNvPicPr>
          <p:nvPr/>
        </p:nvPicPr>
        <p:blipFill>
          <a:blip r:embed="rId2"/>
          <a:stretch>
            <a:fillRect/>
          </a:stretch>
        </p:blipFill>
        <p:spPr>
          <a:xfrm>
            <a:off x="10237694" y="55528"/>
            <a:ext cx="1814015" cy="1944755"/>
          </a:xfrm>
          <a:prstGeom prst="rect">
            <a:avLst/>
          </a:prstGeom>
        </p:spPr>
      </p:pic>
      <p:pic>
        <p:nvPicPr>
          <p:cNvPr id="9" name="Picture 8" descr="A picture containing graphical user interface&#10;&#10;Description automatically generated">
            <a:extLst>
              <a:ext uri="{FF2B5EF4-FFF2-40B4-BE49-F238E27FC236}">
                <a16:creationId xmlns:a16="http://schemas.microsoft.com/office/drawing/2014/main" id="{85173348-8C72-9247-9FDF-81A8A654510F}"/>
              </a:ext>
            </a:extLst>
          </p:cNvPr>
          <p:cNvPicPr>
            <a:picLocks noChangeAspect="1"/>
          </p:cNvPicPr>
          <p:nvPr/>
        </p:nvPicPr>
        <p:blipFill>
          <a:blip r:embed="rId3"/>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252292848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0BB43-BA95-1B4D-8BD0-5255955774C0}"/>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2" name="Title 11">
            <a:extLst>
              <a:ext uri="{FF2B5EF4-FFF2-40B4-BE49-F238E27FC236}">
                <a16:creationId xmlns:a16="http://schemas.microsoft.com/office/drawing/2014/main" id="{9C13FED5-5632-CF4E-8D7C-430B41202259}"/>
              </a:ext>
            </a:extLst>
          </p:cNvPr>
          <p:cNvSpPr>
            <a:spLocks noGrp="1"/>
          </p:cNvSpPr>
          <p:nvPr>
            <p:ph type="title"/>
          </p:nvPr>
        </p:nvSpPr>
        <p:spPr/>
        <p:txBody>
          <a:bodyPr/>
          <a:lstStyle/>
          <a:p>
            <a:r>
              <a:rPr lang="es-ES_tradnl" dirty="0">
                <a:solidFill>
                  <a:srgbClr val="ED007E"/>
                </a:solidFill>
                <a:latin typeface="Segoe Print" panose="02000800000000000000" pitchFamily="2" charset="0"/>
              </a:rPr>
              <a:t>Mejora de Productos Utilizando Inteligencia Artificial</a:t>
            </a:r>
          </a:p>
        </p:txBody>
      </p:sp>
      <p:sp>
        <p:nvSpPr>
          <p:cNvPr id="13" name="Content Placeholder 12">
            <a:extLst>
              <a:ext uri="{FF2B5EF4-FFF2-40B4-BE49-F238E27FC236}">
                <a16:creationId xmlns:a16="http://schemas.microsoft.com/office/drawing/2014/main" id="{E3B87337-DDF2-5643-AF6D-5D35B7BF9A6F}"/>
              </a:ext>
            </a:extLst>
          </p:cNvPr>
          <p:cNvSpPr>
            <a:spLocks noGrp="1"/>
          </p:cNvSpPr>
          <p:nvPr>
            <p:ph idx="1"/>
          </p:nvPr>
        </p:nvSpPr>
        <p:spPr>
          <a:xfrm>
            <a:off x="629101" y="2473780"/>
            <a:ext cx="10515600" cy="2159521"/>
          </a:xfrm>
        </p:spPr>
        <p:txBody>
          <a:bodyPr/>
          <a:lstStyle/>
          <a:p>
            <a:r>
              <a:rPr lang="es-ES_tradnl" dirty="0">
                <a:solidFill>
                  <a:srgbClr val="11ADE5"/>
                </a:solidFill>
                <a:latin typeface="Segoe Print" panose="02000800000000000000" pitchFamily="2" charset="0"/>
              </a:rPr>
              <a:t>Realización: la IA en combinación con sensores, motores y actuadores permite que los robots compartan el espacio de trabajo con los humanos y participen en un trabajo colaborativo físico.</a:t>
            </a:r>
          </a:p>
          <a:p>
            <a:endParaRPr lang="es-ES_tradnl" dirty="0">
              <a:latin typeface="+mj-lt"/>
            </a:endParaRPr>
          </a:p>
        </p:txBody>
      </p:sp>
      <p:pic>
        <p:nvPicPr>
          <p:cNvPr id="10" name="Picture 9" descr="A picture containing text&#10;&#10;Description automatically generated">
            <a:extLst>
              <a:ext uri="{FF2B5EF4-FFF2-40B4-BE49-F238E27FC236}">
                <a16:creationId xmlns:a16="http://schemas.microsoft.com/office/drawing/2014/main" id="{4F962103-F971-5240-8083-D31462747E47}"/>
              </a:ext>
            </a:extLst>
          </p:cNvPr>
          <p:cNvPicPr>
            <a:picLocks noChangeAspect="1"/>
          </p:cNvPicPr>
          <p:nvPr/>
        </p:nvPicPr>
        <p:blipFill>
          <a:blip r:embed="rId2"/>
          <a:stretch>
            <a:fillRect/>
          </a:stretch>
        </p:blipFill>
        <p:spPr>
          <a:xfrm>
            <a:off x="11191487" y="5984543"/>
            <a:ext cx="852929" cy="914401"/>
          </a:xfrm>
          <a:prstGeom prst="rect">
            <a:avLst/>
          </a:prstGeom>
        </p:spPr>
      </p:pic>
      <p:pic>
        <p:nvPicPr>
          <p:cNvPr id="9" name="Picture 8" descr="A picture containing graphical user interface&#10;&#10;Description automatically generated">
            <a:extLst>
              <a:ext uri="{FF2B5EF4-FFF2-40B4-BE49-F238E27FC236}">
                <a16:creationId xmlns:a16="http://schemas.microsoft.com/office/drawing/2014/main" id="{C66B12DA-015E-0F49-83A5-2E59A9AE1F70}"/>
              </a:ext>
            </a:extLst>
          </p:cNvPr>
          <p:cNvPicPr>
            <a:picLocks noChangeAspect="1"/>
          </p:cNvPicPr>
          <p:nvPr/>
        </p:nvPicPr>
        <p:blipFill>
          <a:blip r:embed="rId3"/>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40013275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0BB43-BA95-1B4D-8BD0-5255955774C0}"/>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2" name="Title 11">
            <a:extLst>
              <a:ext uri="{FF2B5EF4-FFF2-40B4-BE49-F238E27FC236}">
                <a16:creationId xmlns:a16="http://schemas.microsoft.com/office/drawing/2014/main" id="{9C13FED5-5632-CF4E-8D7C-430B41202259}"/>
              </a:ext>
            </a:extLst>
          </p:cNvPr>
          <p:cNvSpPr>
            <a:spLocks noGrp="1"/>
          </p:cNvSpPr>
          <p:nvPr>
            <p:ph type="title"/>
          </p:nvPr>
        </p:nvSpPr>
        <p:spPr/>
        <p:txBody>
          <a:bodyPr>
            <a:normAutofit/>
          </a:bodyPr>
          <a:lstStyle/>
          <a:p>
            <a:r>
              <a:rPr lang="es-ES_tradnl" sz="4000" dirty="0">
                <a:solidFill>
                  <a:srgbClr val="ED007E"/>
                </a:solidFill>
                <a:latin typeface="Segoe Print" panose="02000800000000000000" pitchFamily="2" charset="0"/>
              </a:rPr>
              <a:t>Inteligencia Artificial para el Bien Social</a:t>
            </a:r>
          </a:p>
        </p:txBody>
      </p:sp>
      <p:sp>
        <p:nvSpPr>
          <p:cNvPr id="13" name="Content Placeholder 12">
            <a:extLst>
              <a:ext uri="{FF2B5EF4-FFF2-40B4-BE49-F238E27FC236}">
                <a16:creationId xmlns:a16="http://schemas.microsoft.com/office/drawing/2014/main" id="{E3B87337-DDF2-5643-AF6D-5D35B7BF9A6F}"/>
              </a:ext>
            </a:extLst>
          </p:cNvPr>
          <p:cNvSpPr>
            <a:spLocks noGrp="1"/>
          </p:cNvSpPr>
          <p:nvPr>
            <p:ph idx="1"/>
          </p:nvPr>
        </p:nvSpPr>
        <p:spPr>
          <a:xfrm>
            <a:off x="838200" y="1384619"/>
            <a:ext cx="10515600" cy="4351338"/>
          </a:xfrm>
        </p:spPr>
        <p:txBody>
          <a:bodyPr/>
          <a:lstStyle/>
          <a:p>
            <a:r>
              <a:rPr lang="es-ES_tradnl" dirty="0">
                <a:solidFill>
                  <a:srgbClr val="11ADE5"/>
                </a:solidFill>
                <a:latin typeface="Segoe Print" panose="02000800000000000000" pitchFamily="2" charset="0"/>
              </a:rPr>
              <a:t>Akshaya Patra es una organización india sin fines de lucro con la visión de que ningún niño en la India sea privado de educación debido al hambre. La organización combina el poder de la IA con blockchain e IoT. </a:t>
            </a:r>
          </a:p>
          <a:p>
            <a:r>
              <a:rPr lang="es-ES_tradnl" dirty="0">
                <a:solidFill>
                  <a:srgbClr val="11ADE5"/>
                </a:solidFill>
                <a:latin typeface="Segoe Print" panose="02000800000000000000" pitchFamily="2" charset="0"/>
              </a:rPr>
              <a:t>Para lograr su visión, la compañía ofrece una comida saludable a la hora del almuerzo para mantener a los niños motivados y nutridos. </a:t>
            </a:r>
          </a:p>
          <a:p>
            <a:r>
              <a:rPr lang="es-ES_tradnl" dirty="0">
                <a:solidFill>
                  <a:srgbClr val="11ADE5"/>
                </a:solidFill>
                <a:latin typeface="Segoe Print" panose="02000800000000000000" pitchFamily="2" charset="0"/>
              </a:rPr>
              <a:t>La IA se utiliza para pronosticar con precisión la demanda, y los sensores de IoT monitorean y secuencian los procesos de cocción.</a:t>
            </a:r>
          </a:p>
        </p:txBody>
      </p:sp>
      <p:pic>
        <p:nvPicPr>
          <p:cNvPr id="9" name="Picture 8" descr="A picture containing text&#10;&#10;Description automatically generated">
            <a:extLst>
              <a:ext uri="{FF2B5EF4-FFF2-40B4-BE49-F238E27FC236}">
                <a16:creationId xmlns:a16="http://schemas.microsoft.com/office/drawing/2014/main" id="{F32C4F6A-2202-0E4B-B199-D3B22540F455}"/>
              </a:ext>
            </a:extLst>
          </p:cNvPr>
          <p:cNvPicPr>
            <a:picLocks noChangeAspect="1"/>
          </p:cNvPicPr>
          <p:nvPr/>
        </p:nvPicPr>
        <p:blipFill>
          <a:blip r:embed="rId2"/>
          <a:stretch>
            <a:fillRect/>
          </a:stretch>
        </p:blipFill>
        <p:spPr>
          <a:xfrm>
            <a:off x="11193569" y="5973978"/>
            <a:ext cx="796255" cy="853643"/>
          </a:xfrm>
          <a:prstGeom prst="rect">
            <a:avLst/>
          </a:prstGeom>
        </p:spPr>
      </p:pic>
      <p:pic>
        <p:nvPicPr>
          <p:cNvPr id="10" name="Picture 9" descr="A picture containing graphical user interface&#10;&#10;Description automatically generated">
            <a:extLst>
              <a:ext uri="{FF2B5EF4-FFF2-40B4-BE49-F238E27FC236}">
                <a16:creationId xmlns:a16="http://schemas.microsoft.com/office/drawing/2014/main" id="{BE465920-8244-D442-8C4D-B3FBAA319189}"/>
              </a:ext>
            </a:extLst>
          </p:cNvPr>
          <p:cNvPicPr>
            <a:picLocks noChangeAspect="1"/>
          </p:cNvPicPr>
          <p:nvPr/>
        </p:nvPicPr>
        <p:blipFill>
          <a:blip r:embed="rId3"/>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19728120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8D70B79-528E-4B47-BDD5-52C37201E413}"/>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itle 17">
            <a:extLst>
              <a:ext uri="{FF2B5EF4-FFF2-40B4-BE49-F238E27FC236}">
                <a16:creationId xmlns:a16="http://schemas.microsoft.com/office/drawing/2014/main" id="{B5F68E19-B02C-5047-9373-39CED5BC1490}"/>
              </a:ext>
            </a:extLst>
          </p:cNvPr>
          <p:cNvSpPr>
            <a:spLocks noGrp="1"/>
          </p:cNvSpPr>
          <p:nvPr>
            <p:ph type="title"/>
          </p:nvPr>
        </p:nvSpPr>
        <p:spPr>
          <a:xfrm>
            <a:off x="701723" y="238045"/>
            <a:ext cx="10515600" cy="1325563"/>
          </a:xfrm>
        </p:spPr>
        <p:txBody>
          <a:bodyPr>
            <a:normAutofit/>
          </a:bodyPr>
          <a:lstStyle/>
          <a:p>
            <a:r>
              <a:rPr lang="es-ES_tradnl" sz="5400" dirty="0">
                <a:solidFill>
                  <a:srgbClr val="ED007E"/>
                </a:solidFill>
                <a:latin typeface="Segoe Print" panose="02000800000000000000" pitchFamily="2" charset="0"/>
              </a:rPr>
              <a:t>Contenido de la Plática</a:t>
            </a:r>
          </a:p>
        </p:txBody>
      </p:sp>
      <p:sp>
        <p:nvSpPr>
          <p:cNvPr id="3" name="Content Placeholder 2">
            <a:extLst>
              <a:ext uri="{FF2B5EF4-FFF2-40B4-BE49-F238E27FC236}">
                <a16:creationId xmlns:a16="http://schemas.microsoft.com/office/drawing/2014/main" id="{542AC799-F068-5949-9F07-66EEBEA6A00B}"/>
              </a:ext>
            </a:extLst>
          </p:cNvPr>
          <p:cNvSpPr>
            <a:spLocks noGrp="1"/>
          </p:cNvSpPr>
          <p:nvPr>
            <p:ph idx="1"/>
          </p:nvPr>
        </p:nvSpPr>
        <p:spPr>
          <a:xfrm>
            <a:off x="572165" y="1677883"/>
            <a:ext cx="11047669" cy="4351338"/>
          </a:xfrm>
        </p:spPr>
        <p:txBody>
          <a:bodyPr>
            <a:normAutofit/>
          </a:bodyPr>
          <a:lstStyle/>
          <a:p>
            <a:r>
              <a:rPr lang="es-ES_tradnl" sz="3200" dirty="0">
                <a:solidFill>
                  <a:srgbClr val="ED007E"/>
                </a:solidFill>
                <a:latin typeface="Segoe Print" panose="02000800000000000000" pitchFamily="2" charset="0"/>
              </a:rPr>
              <a:t>¿Qué es la Inteligencia Artificial?</a:t>
            </a:r>
          </a:p>
          <a:p>
            <a:r>
              <a:rPr lang="es-ES_tradnl" sz="3200" dirty="0">
                <a:solidFill>
                  <a:srgbClr val="ED007E"/>
                </a:solidFill>
                <a:latin typeface="Segoe Print" panose="02000800000000000000" pitchFamily="2" charset="0"/>
              </a:rPr>
              <a:t>Aplicaciones de la Inteligencia Artificial.</a:t>
            </a:r>
          </a:p>
          <a:p>
            <a:r>
              <a:rPr lang="es-ES_tradnl" sz="3200" dirty="0">
                <a:solidFill>
                  <a:srgbClr val="ED007E"/>
                </a:solidFill>
                <a:latin typeface="Segoe Print" panose="02000800000000000000" pitchFamily="2" charset="0"/>
              </a:rPr>
              <a:t>¿Qué es el Aprendizaje de Máquina?</a:t>
            </a:r>
          </a:p>
          <a:p>
            <a:r>
              <a:rPr lang="es-ES_tradnl" sz="3200" dirty="0">
                <a:solidFill>
                  <a:srgbClr val="11ADE5"/>
                </a:solidFill>
                <a:latin typeface="Segoe Print" panose="02000800000000000000" pitchFamily="2" charset="0"/>
              </a:rPr>
              <a:t>¿Qué es el Aprendizaje Profundo?</a:t>
            </a:r>
          </a:p>
          <a:p>
            <a:r>
              <a:rPr lang="es-ES_tradnl" sz="3200" dirty="0">
                <a:solidFill>
                  <a:srgbClr val="11ADE5"/>
                </a:solidFill>
                <a:latin typeface="Segoe Print" panose="02000800000000000000" pitchFamily="2" charset="0"/>
              </a:rPr>
              <a:t>¿Qué puedo hacer para aprender más sobre la Inteligencia Artificial?</a:t>
            </a:r>
          </a:p>
        </p:txBody>
      </p:sp>
      <p:pic>
        <p:nvPicPr>
          <p:cNvPr id="7" name="Picture 6" descr="A picture containing text&#10;&#10;Description automatically generated">
            <a:extLst>
              <a:ext uri="{FF2B5EF4-FFF2-40B4-BE49-F238E27FC236}">
                <a16:creationId xmlns:a16="http://schemas.microsoft.com/office/drawing/2014/main" id="{357D0DB7-2ACF-CF40-9809-6B92A136D28E}"/>
              </a:ext>
            </a:extLst>
          </p:cNvPr>
          <p:cNvPicPr>
            <a:picLocks noChangeAspect="1"/>
          </p:cNvPicPr>
          <p:nvPr/>
        </p:nvPicPr>
        <p:blipFill>
          <a:blip r:embed="rId2"/>
          <a:stretch>
            <a:fillRect/>
          </a:stretch>
        </p:blipFill>
        <p:spPr>
          <a:xfrm>
            <a:off x="11191487" y="5984543"/>
            <a:ext cx="852929" cy="914401"/>
          </a:xfrm>
          <a:prstGeom prst="rect">
            <a:avLst/>
          </a:prstGeom>
        </p:spPr>
      </p:pic>
      <p:pic>
        <p:nvPicPr>
          <p:cNvPr id="8" name="Picture 7" descr="A picture containing graphical user interface&#10;&#10;Description automatically generated">
            <a:extLst>
              <a:ext uri="{FF2B5EF4-FFF2-40B4-BE49-F238E27FC236}">
                <a16:creationId xmlns:a16="http://schemas.microsoft.com/office/drawing/2014/main" id="{0C452A25-E557-3541-BDB1-0ECBC86C7C0F}"/>
              </a:ext>
            </a:extLst>
          </p:cNvPr>
          <p:cNvPicPr>
            <a:picLocks noChangeAspect="1"/>
          </p:cNvPicPr>
          <p:nvPr/>
        </p:nvPicPr>
        <p:blipFill>
          <a:blip r:embed="rId3"/>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23930887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0BB43-BA95-1B4D-8BD0-5255955774C0}"/>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2" name="Title 11">
            <a:extLst>
              <a:ext uri="{FF2B5EF4-FFF2-40B4-BE49-F238E27FC236}">
                <a16:creationId xmlns:a16="http://schemas.microsoft.com/office/drawing/2014/main" id="{9C13FED5-5632-CF4E-8D7C-430B41202259}"/>
              </a:ext>
            </a:extLst>
          </p:cNvPr>
          <p:cNvSpPr>
            <a:spLocks noGrp="1"/>
          </p:cNvSpPr>
          <p:nvPr>
            <p:ph type="title"/>
          </p:nvPr>
        </p:nvSpPr>
        <p:spPr>
          <a:xfrm>
            <a:off x="310742" y="302296"/>
            <a:ext cx="6999479" cy="1325563"/>
          </a:xfrm>
        </p:spPr>
        <p:txBody>
          <a:bodyPr>
            <a:normAutofit/>
          </a:bodyPr>
          <a:lstStyle/>
          <a:p>
            <a:r>
              <a:rPr lang="es-ES_tradnl" sz="4000">
                <a:solidFill>
                  <a:srgbClr val="ED007E"/>
                </a:solidFill>
                <a:latin typeface="Segoe Print" panose="02000800000000000000" pitchFamily="2" charset="0"/>
                <a:cs typeface="Arial" panose="020B0604020202020204" pitchFamily="34" charset="0"/>
              </a:rPr>
              <a:t>Aprendizaje de Máquina</a:t>
            </a:r>
          </a:p>
        </p:txBody>
      </p:sp>
      <p:sp>
        <p:nvSpPr>
          <p:cNvPr id="5" name="TextBox 4">
            <a:extLst>
              <a:ext uri="{FF2B5EF4-FFF2-40B4-BE49-F238E27FC236}">
                <a16:creationId xmlns:a16="http://schemas.microsoft.com/office/drawing/2014/main" id="{BC394E82-0D96-BE42-8424-4AB9D823DCB2}"/>
              </a:ext>
            </a:extLst>
          </p:cNvPr>
          <p:cNvSpPr txBox="1"/>
          <p:nvPr/>
        </p:nvSpPr>
        <p:spPr>
          <a:xfrm>
            <a:off x="533400" y="1912826"/>
            <a:ext cx="11176000" cy="3539430"/>
          </a:xfrm>
          <a:prstGeom prst="rect">
            <a:avLst/>
          </a:prstGeom>
          <a:noFill/>
        </p:spPr>
        <p:txBody>
          <a:bodyPr wrap="square" rtlCol="0">
            <a:spAutoFit/>
          </a:bodyPr>
          <a:lstStyle/>
          <a:p>
            <a:pPr marL="342900" indent="-342900">
              <a:buFont typeface="Arial" panose="020B0604020202020204" pitchFamily="34" charset="0"/>
              <a:buChar char="•"/>
            </a:pPr>
            <a:r>
              <a:rPr lang="es-ES_tradnl" sz="2800" dirty="0">
                <a:solidFill>
                  <a:srgbClr val="11ADE5"/>
                </a:solidFill>
                <a:latin typeface="Segoe Print" panose="02000800000000000000" pitchFamily="2" charset="0"/>
              </a:rPr>
              <a:t>El aprendizaje automático es el estudio de algoritmos informáticos que mejoran automáticamente a través de la experiencia y el uso de datos.</a:t>
            </a:r>
          </a:p>
          <a:p>
            <a:pPr marL="342900" indent="-342900">
              <a:buFont typeface="Arial" panose="020B0604020202020204" pitchFamily="34" charset="0"/>
              <a:buChar char="•"/>
            </a:pPr>
            <a:endParaRPr lang="es-ES_tradnl" sz="2800" dirty="0">
              <a:solidFill>
                <a:srgbClr val="11ADE5"/>
              </a:solidFill>
              <a:latin typeface="Segoe Print" panose="02000800000000000000" pitchFamily="2" charset="0"/>
            </a:endParaRPr>
          </a:p>
          <a:p>
            <a:pPr marL="342900" indent="-342900">
              <a:buFont typeface="Arial" panose="020B0604020202020204" pitchFamily="34" charset="0"/>
              <a:buChar char="•"/>
            </a:pPr>
            <a:r>
              <a:rPr lang="es-ES_tradnl" sz="2800" dirty="0">
                <a:solidFill>
                  <a:srgbClr val="11ADE5"/>
                </a:solidFill>
                <a:latin typeface="Segoe Print" panose="02000800000000000000" pitchFamily="2" charset="0"/>
              </a:rPr>
              <a:t>Los algoritmos de aprendizaje automático crean un modelo basado en datos de muestra, conocido como "datos de entrenamiento", para hacer predicciones sin estar programado explícitamente para hacerlo.</a:t>
            </a:r>
          </a:p>
        </p:txBody>
      </p:sp>
      <p:pic>
        <p:nvPicPr>
          <p:cNvPr id="9" name="Picture 8" descr="A picture containing graphical user interface&#10;&#10;Description automatically generated">
            <a:extLst>
              <a:ext uri="{FF2B5EF4-FFF2-40B4-BE49-F238E27FC236}">
                <a16:creationId xmlns:a16="http://schemas.microsoft.com/office/drawing/2014/main" id="{DCB944D6-7450-7842-9B32-EB220E47C9F6}"/>
              </a:ext>
            </a:extLst>
          </p:cNvPr>
          <p:cNvPicPr>
            <a:picLocks noChangeAspect="1"/>
          </p:cNvPicPr>
          <p:nvPr/>
        </p:nvPicPr>
        <p:blipFill>
          <a:blip r:embed="rId2"/>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15571382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0BB43-BA95-1B4D-8BD0-5255955774C0}"/>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2" name="Title 11">
            <a:extLst>
              <a:ext uri="{FF2B5EF4-FFF2-40B4-BE49-F238E27FC236}">
                <a16:creationId xmlns:a16="http://schemas.microsoft.com/office/drawing/2014/main" id="{9C13FED5-5632-CF4E-8D7C-430B41202259}"/>
              </a:ext>
            </a:extLst>
          </p:cNvPr>
          <p:cNvSpPr>
            <a:spLocks noGrp="1"/>
          </p:cNvSpPr>
          <p:nvPr>
            <p:ph type="title"/>
          </p:nvPr>
        </p:nvSpPr>
        <p:spPr>
          <a:xfrm>
            <a:off x="310742" y="302296"/>
            <a:ext cx="9633358" cy="1325563"/>
          </a:xfrm>
        </p:spPr>
        <p:txBody>
          <a:bodyPr>
            <a:normAutofit/>
          </a:bodyPr>
          <a:lstStyle/>
          <a:p>
            <a:r>
              <a:rPr lang="es-ES_tradnl" sz="4000" dirty="0">
                <a:solidFill>
                  <a:srgbClr val="ED007E"/>
                </a:solidFill>
                <a:latin typeface="Segoe Print" panose="02000800000000000000" pitchFamily="2" charset="0"/>
                <a:cs typeface="Arial" panose="020B0604020202020204" pitchFamily="34" charset="0"/>
              </a:rPr>
              <a:t>Aprendizaje de Máquina: Causalidad</a:t>
            </a:r>
          </a:p>
        </p:txBody>
      </p:sp>
      <p:pic>
        <p:nvPicPr>
          <p:cNvPr id="9" name="Picture 8" descr="A picture containing graphical user interface&#10;&#10;Description automatically generated">
            <a:extLst>
              <a:ext uri="{FF2B5EF4-FFF2-40B4-BE49-F238E27FC236}">
                <a16:creationId xmlns:a16="http://schemas.microsoft.com/office/drawing/2014/main" id="{DCB944D6-7450-7842-9B32-EB220E47C9F6}"/>
              </a:ext>
            </a:extLst>
          </p:cNvPr>
          <p:cNvPicPr>
            <a:picLocks noChangeAspect="1"/>
          </p:cNvPicPr>
          <p:nvPr/>
        </p:nvPicPr>
        <p:blipFill>
          <a:blip r:embed="rId2"/>
          <a:stretch>
            <a:fillRect/>
          </a:stretch>
        </p:blipFill>
        <p:spPr>
          <a:xfrm>
            <a:off x="143622" y="6012186"/>
            <a:ext cx="2832661" cy="750336"/>
          </a:xfrm>
          <a:prstGeom prst="rect">
            <a:avLst/>
          </a:prstGeom>
        </p:spPr>
      </p:pic>
      <p:pic>
        <p:nvPicPr>
          <p:cNvPr id="6" name="Picture 5" descr="A person wearing glasses&#10;&#10;Description automatically generated with low confidence">
            <a:extLst>
              <a:ext uri="{FF2B5EF4-FFF2-40B4-BE49-F238E27FC236}">
                <a16:creationId xmlns:a16="http://schemas.microsoft.com/office/drawing/2014/main" id="{9908FA81-3B81-F24D-B2F3-DE28298EA554}"/>
              </a:ext>
            </a:extLst>
          </p:cNvPr>
          <p:cNvPicPr>
            <a:picLocks noChangeAspect="1"/>
          </p:cNvPicPr>
          <p:nvPr/>
        </p:nvPicPr>
        <p:blipFill>
          <a:blip r:embed="rId3">
            <a:duotone>
              <a:prstClr val="black"/>
              <a:srgbClr val="11ADE5">
                <a:tint val="45000"/>
                <a:satMod val="400000"/>
              </a:srgbClr>
            </a:duotone>
          </a:blip>
          <a:stretch>
            <a:fillRect/>
          </a:stretch>
        </p:blipFill>
        <p:spPr>
          <a:xfrm>
            <a:off x="2050546" y="1627859"/>
            <a:ext cx="4581617" cy="3638550"/>
          </a:xfrm>
          <a:prstGeom prst="rect">
            <a:avLst/>
          </a:prstGeom>
          <a:ln>
            <a:noFill/>
          </a:ln>
          <a:effectLst>
            <a:softEdge rad="112500"/>
          </a:effectLst>
        </p:spPr>
      </p:pic>
      <p:sp>
        <p:nvSpPr>
          <p:cNvPr id="10" name="TextBox 9">
            <a:extLst>
              <a:ext uri="{FF2B5EF4-FFF2-40B4-BE49-F238E27FC236}">
                <a16:creationId xmlns:a16="http://schemas.microsoft.com/office/drawing/2014/main" id="{6FAFF040-D909-FE4D-BAAB-A969F6B8E182}"/>
              </a:ext>
            </a:extLst>
          </p:cNvPr>
          <p:cNvSpPr txBox="1"/>
          <p:nvPr/>
        </p:nvSpPr>
        <p:spPr>
          <a:xfrm>
            <a:off x="2473848" y="5429406"/>
            <a:ext cx="3531736" cy="369332"/>
          </a:xfrm>
          <a:prstGeom prst="rect">
            <a:avLst/>
          </a:prstGeom>
          <a:noFill/>
        </p:spPr>
        <p:txBody>
          <a:bodyPr wrap="none" rtlCol="0">
            <a:spAutoFit/>
          </a:bodyPr>
          <a:lstStyle/>
          <a:p>
            <a:r>
              <a:rPr lang="es-ES_tradnl" dirty="0">
                <a:solidFill>
                  <a:srgbClr val="11ADE5"/>
                </a:solidFill>
                <a:latin typeface="Segoe Print" panose="02000800000000000000" pitchFamily="2" charset="0"/>
              </a:rPr>
              <a:t>Universidad de California LA</a:t>
            </a:r>
          </a:p>
        </p:txBody>
      </p:sp>
      <p:pic>
        <p:nvPicPr>
          <p:cNvPr id="13" name="Picture 12" descr="Text&#10;&#10;Description automatically generated">
            <a:extLst>
              <a:ext uri="{FF2B5EF4-FFF2-40B4-BE49-F238E27FC236}">
                <a16:creationId xmlns:a16="http://schemas.microsoft.com/office/drawing/2014/main" id="{1DE035CB-33AF-9540-8ECD-33C26D701A01}"/>
              </a:ext>
            </a:extLst>
          </p:cNvPr>
          <p:cNvPicPr>
            <a:picLocks noChangeAspect="1"/>
          </p:cNvPicPr>
          <p:nvPr/>
        </p:nvPicPr>
        <p:blipFill>
          <a:blip r:embed="rId4">
            <a:duotone>
              <a:prstClr val="black"/>
              <a:srgbClr val="11ADE5">
                <a:tint val="45000"/>
                <a:satMod val="400000"/>
              </a:srgbClr>
            </a:duotone>
            <a:extLst>
              <a:ext uri="{BEBA8EAE-BF5A-486C-A8C5-ECC9F3942E4B}">
                <a14:imgProps xmlns:a14="http://schemas.microsoft.com/office/drawing/2010/main">
                  <a14:imgLayer r:embed="rId5">
                    <a14:imgEffect>
                      <a14:colorTemperature colorTemp="4700"/>
                    </a14:imgEffect>
                  </a14:imgLayer>
                </a14:imgProps>
              </a:ext>
            </a:extLst>
          </a:blip>
          <a:stretch>
            <a:fillRect/>
          </a:stretch>
        </p:blipFill>
        <p:spPr>
          <a:xfrm>
            <a:off x="7850646" y="1772722"/>
            <a:ext cx="2485094" cy="3819681"/>
          </a:xfrm>
          <a:prstGeom prst="rect">
            <a:avLst/>
          </a:prstGeom>
        </p:spPr>
      </p:pic>
    </p:spTree>
    <p:extLst>
      <p:ext uri="{BB962C8B-B14F-4D97-AF65-F5344CB8AC3E}">
        <p14:creationId xmlns:p14="http://schemas.microsoft.com/office/powerpoint/2010/main" val="36021378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0BB43-BA95-1B4D-8BD0-5255955774C0}"/>
              </a:ext>
            </a:extLst>
          </p:cNvPr>
          <p:cNvSpPr/>
          <p:nvPr/>
        </p:nvSpPr>
        <p:spPr>
          <a:xfrm>
            <a:off x="0" y="5969727"/>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600">
              <a:latin typeface="Segoe Print" panose="02000800000000000000" pitchFamily="2" charset="0"/>
            </a:endParaRPr>
          </a:p>
        </p:txBody>
      </p:sp>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38" name="Rounded Rectangle 37">
            <a:extLst>
              <a:ext uri="{FF2B5EF4-FFF2-40B4-BE49-F238E27FC236}">
                <a16:creationId xmlns:a16="http://schemas.microsoft.com/office/drawing/2014/main" id="{B1F1C3F3-1093-E648-A19A-E71C9453FA8C}"/>
              </a:ext>
            </a:extLst>
          </p:cNvPr>
          <p:cNvSpPr/>
          <p:nvPr/>
        </p:nvSpPr>
        <p:spPr>
          <a:xfrm>
            <a:off x="84609" y="156721"/>
            <a:ext cx="4004102" cy="595816"/>
          </a:xfrm>
          <a:prstGeom prst="roundRect">
            <a:avLst/>
          </a:prstGeom>
          <a:solidFill>
            <a:srgbClr val="11ADE5"/>
          </a:solidFill>
          <a:ln>
            <a:solidFill>
              <a:srgbClr val="11AD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a:solidFill>
                  <a:schemeClr val="bg1"/>
                </a:solidFill>
                <a:latin typeface="Segoe Print" panose="02000800000000000000" pitchFamily="2" charset="0"/>
              </a:rPr>
              <a:t>Aprendizaje de Máquina</a:t>
            </a:r>
          </a:p>
        </p:txBody>
      </p:sp>
      <p:sp>
        <p:nvSpPr>
          <p:cNvPr id="63" name="Rounded Rectangle 62">
            <a:extLst>
              <a:ext uri="{FF2B5EF4-FFF2-40B4-BE49-F238E27FC236}">
                <a16:creationId xmlns:a16="http://schemas.microsoft.com/office/drawing/2014/main" id="{FC29413E-612F-3C4A-8298-F2800B1B320E}"/>
              </a:ext>
            </a:extLst>
          </p:cNvPr>
          <p:cNvSpPr/>
          <p:nvPr/>
        </p:nvSpPr>
        <p:spPr>
          <a:xfrm>
            <a:off x="641407" y="1600020"/>
            <a:ext cx="1915038" cy="595816"/>
          </a:xfrm>
          <a:prstGeom prst="roundRect">
            <a:avLst/>
          </a:prstGeom>
          <a:solidFill>
            <a:srgbClr val="11ADE5"/>
          </a:solidFill>
          <a:ln>
            <a:solidFill>
              <a:srgbClr val="11AD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a:solidFill>
                  <a:schemeClr val="bg1"/>
                </a:solidFill>
                <a:latin typeface="Segoe Print" panose="02000800000000000000" pitchFamily="2" charset="0"/>
              </a:rPr>
              <a:t>Aprendizaje </a:t>
            </a:r>
          </a:p>
          <a:p>
            <a:pPr algn="ctr"/>
            <a:r>
              <a:rPr lang="es-ES_tradnl" sz="1600">
                <a:solidFill>
                  <a:schemeClr val="bg1"/>
                </a:solidFill>
                <a:latin typeface="Segoe Print" panose="02000800000000000000" pitchFamily="2" charset="0"/>
              </a:rPr>
              <a:t>Supervisado</a:t>
            </a:r>
          </a:p>
        </p:txBody>
      </p:sp>
      <p:sp>
        <p:nvSpPr>
          <p:cNvPr id="64" name="Rounded Rectangle 63">
            <a:extLst>
              <a:ext uri="{FF2B5EF4-FFF2-40B4-BE49-F238E27FC236}">
                <a16:creationId xmlns:a16="http://schemas.microsoft.com/office/drawing/2014/main" id="{116DE06D-3451-D848-8145-1E27131B7F36}"/>
              </a:ext>
            </a:extLst>
          </p:cNvPr>
          <p:cNvSpPr/>
          <p:nvPr/>
        </p:nvSpPr>
        <p:spPr>
          <a:xfrm>
            <a:off x="641407" y="3975721"/>
            <a:ext cx="1915038" cy="595816"/>
          </a:xfrm>
          <a:prstGeom prst="roundRect">
            <a:avLst/>
          </a:prstGeom>
          <a:solidFill>
            <a:srgbClr val="11ADE5"/>
          </a:solidFill>
          <a:ln>
            <a:solidFill>
              <a:srgbClr val="11AD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a:solidFill>
                  <a:schemeClr val="bg1"/>
                </a:solidFill>
                <a:latin typeface="Segoe Print" panose="02000800000000000000" pitchFamily="2" charset="0"/>
              </a:rPr>
              <a:t>Aprendizaje no </a:t>
            </a:r>
          </a:p>
          <a:p>
            <a:pPr algn="ctr"/>
            <a:r>
              <a:rPr lang="es-ES_tradnl" sz="1600">
                <a:solidFill>
                  <a:schemeClr val="bg1"/>
                </a:solidFill>
                <a:latin typeface="Segoe Print" panose="02000800000000000000" pitchFamily="2" charset="0"/>
              </a:rPr>
              <a:t>Supervisado</a:t>
            </a:r>
          </a:p>
        </p:txBody>
      </p:sp>
      <p:sp>
        <p:nvSpPr>
          <p:cNvPr id="65" name="Rounded Rectangle 64">
            <a:extLst>
              <a:ext uri="{FF2B5EF4-FFF2-40B4-BE49-F238E27FC236}">
                <a16:creationId xmlns:a16="http://schemas.microsoft.com/office/drawing/2014/main" id="{697917FC-7F75-D042-BBC0-C1062CF97382}"/>
              </a:ext>
            </a:extLst>
          </p:cNvPr>
          <p:cNvSpPr/>
          <p:nvPr/>
        </p:nvSpPr>
        <p:spPr>
          <a:xfrm>
            <a:off x="6240505" y="491903"/>
            <a:ext cx="1915038" cy="595816"/>
          </a:xfrm>
          <a:prstGeom prst="roundRect">
            <a:avLst/>
          </a:prstGeom>
          <a:solidFill>
            <a:srgbClr val="11ADE5"/>
          </a:solidFill>
          <a:ln>
            <a:solidFill>
              <a:srgbClr val="11AD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a:solidFill>
                  <a:schemeClr val="bg1"/>
                </a:solidFill>
                <a:latin typeface="Segoe Print" panose="02000800000000000000" pitchFamily="2" charset="0"/>
              </a:rPr>
              <a:t>Trnasducción</a:t>
            </a:r>
          </a:p>
        </p:txBody>
      </p:sp>
      <p:sp>
        <p:nvSpPr>
          <p:cNvPr id="66" name="Rounded Rectangle 65">
            <a:extLst>
              <a:ext uri="{FF2B5EF4-FFF2-40B4-BE49-F238E27FC236}">
                <a16:creationId xmlns:a16="http://schemas.microsoft.com/office/drawing/2014/main" id="{1957EFF7-8114-E34F-8814-7362A8204256}"/>
              </a:ext>
            </a:extLst>
          </p:cNvPr>
          <p:cNvSpPr/>
          <p:nvPr/>
        </p:nvSpPr>
        <p:spPr>
          <a:xfrm>
            <a:off x="9723448" y="491903"/>
            <a:ext cx="1915038" cy="595816"/>
          </a:xfrm>
          <a:prstGeom prst="roundRect">
            <a:avLst/>
          </a:prstGeom>
          <a:solidFill>
            <a:srgbClr val="11ADE5"/>
          </a:solidFill>
          <a:ln>
            <a:solidFill>
              <a:srgbClr val="11AD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dirty="0">
                <a:solidFill>
                  <a:schemeClr val="bg1"/>
                </a:solidFill>
                <a:latin typeface="Segoe Print" panose="02000800000000000000" pitchFamily="2" charset="0"/>
              </a:rPr>
              <a:t>Aprendizaje por</a:t>
            </a:r>
          </a:p>
          <a:p>
            <a:pPr algn="ctr"/>
            <a:r>
              <a:rPr lang="es-ES_tradnl" sz="1600" dirty="0">
                <a:solidFill>
                  <a:schemeClr val="bg1"/>
                </a:solidFill>
                <a:latin typeface="Segoe Print" panose="02000800000000000000" pitchFamily="2" charset="0"/>
              </a:rPr>
              <a:t>Refuerzo</a:t>
            </a:r>
          </a:p>
        </p:txBody>
      </p:sp>
      <p:pic>
        <p:nvPicPr>
          <p:cNvPr id="14" name="Picture 13" descr="Background pattern&#10;&#10;Description automatically generated with medium confidence">
            <a:extLst>
              <a:ext uri="{FF2B5EF4-FFF2-40B4-BE49-F238E27FC236}">
                <a16:creationId xmlns:a16="http://schemas.microsoft.com/office/drawing/2014/main" id="{2A8B7049-01EE-584C-B173-D9C34A5E6F77}"/>
              </a:ext>
            </a:extLst>
          </p:cNvPr>
          <p:cNvPicPr>
            <a:picLocks noChangeAspect="1"/>
          </p:cNvPicPr>
          <p:nvPr/>
        </p:nvPicPr>
        <p:blipFill>
          <a:blip r:embed="rId2">
            <a:grayscl/>
          </a:blip>
          <a:stretch>
            <a:fillRect/>
          </a:stretch>
        </p:blipFill>
        <p:spPr>
          <a:xfrm>
            <a:off x="2853036" y="1328166"/>
            <a:ext cx="1915038" cy="1862674"/>
          </a:xfrm>
          <a:prstGeom prst="rect">
            <a:avLst/>
          </a:prstGeom>
        </p:spPr>
      </p:pic>
      <p:sp>
        <p:nvSpPr>
          <p:cNvPr id="6" name="TextBox 5">
            <a:extLst>
              <a:ext uri="{FF2B5EF4-FFF2-40B4-BE49-F238E27FC236}">
                <a16:creationId xmlns:a16="http://schemas.microsoft.com/office/drawing/2014/main" id="{7B71F1FD-4FF4-4944-AF8A-2C08EF9AE3E3}"/>
              </a:ext>
            </a:extLst>
          </p:cNvPr>
          <p:cNvSpPr txBox="1"/>
          <p:nvPr/>
        </p:nvSpPr>
        <p:spPr>
          <a:xfrm>
            <a:off x="3549189" y="2999581"/>
            <a:ext cx="995785" cy="253916"/>
          </a:xfrm>
          <a:prstGeom prst="rect">
            <a:avLst/>
          </a:prstGeom>
          <a:noFill/>
        </p:spPr>
        <p:txBody>
          <a:bodyPr wrap="none" rtlCol="0">
            <a:spAutoFit/>
          </a:bodyPr>
          <a:lstStyle/>
          <a:p>
            <a:r>
              <a:rPr lang="es-ES_tradnl" sz="1050" dirty="0">
                <a:solidFill>
                  <a:srgbClr val="11ADE5"/>
                </a:solidFill>
                <a:latin typeface="Segoe Print" panose="02000800000000000000" pitchFamily="2" charset="0"/>
              </a:rPr>
              <a:t>Clasificación</a:t>
            </a:r>
          </a:p>
        </p:txBody>
      </p:sp>
      <p:grpSp>
        <p:nvGrpSpPr>
          <p:cNvPr id="13" name="Group 12">
            <a:extLst>
              <a:ext uri="{FF2B5EF4-FFF2-40B4-BE49-F238E27FC236}">
                <a16:creationId xmlns:a16="http://schemas.microsoft.com/office/drawing/2014/main" id="{653DB856-3305-AE4D-AD88-F12EDA31B300}"/>
              </a:ext>
            </a:extLst>
          </p:cNvPr>
          <p:cNvGrpSpPr/>
          <p:nvPr/>
        </p:nvGrpSpPr>
        <p:grpSpPr>
          <a:xfrm>
            <a:off x="2853036" y="3593153"/>
            <a:ext cx="3555221" cy="1819142"/>
            <a:chOff x="7079961" y="1757474"/>
            <a:chExt cx="3555221" cy="1819142"/>
          </a:xfrm>
        </p:grpSpPr>
        <p:pic>
          <p:nvPicPr>
            <p:cNvPr id="11" name="Picture 10" descr="A picture containing diagram&#10;&#10;Description automatically generated">
              <a:extLst>
                <a:ext uri="{FF2B5EF4-FFF2-40B4-BE49-F238E27FC236}">
                  <a16:creationId xmlns:a16="http://schemas.microsoft.com/office/drawing/2014/main" id="{18CCD1F1-D3AB-2846-B12D-01A0002A903D}"/>
                </a:ext>
              </a:extLst>
            </p:cNvPr>
            <p:cNvPicPr>
              <a:picLocks noChangeAspect="1"/>
            </p:cNvPicPr>
            <p:nvPr/>
          </p:nvPicPr>
          <p:blipFill>
            <a:blip r:embed="rId3">
              <a:extLst>
                <a:ext uri="{BEBA8EAE-BF5A-486C-A8C5-ECC9F3942E4B}">
                  <a14:imgProps xmlns:a14="http://schemas.microsoft.com/office/drawing/2010/main">
                    <a14:imgLayer r:embed="rId4">
                      <a14:imgEffect>
                        <a14:saturation sat="66000"/>
                      </a14:imgEffect>
                    </a14:imgLayer>
                  </a14:imgProps>
                </a:ext>
              </a:extLst>
            </a:blip>
            <a:stretch>
              <a:fillRect/>
            </a:stretch>
          </p:blipFill>
          <p:spPr>
            <a:xfrm>
              <a:off x="7079961" y="1757474"/>
              <a:ext cx="3226784" cy="1584792"/>
            </a:xfrm>
            <a:prstGeom prst="rect">
              <a:avLst/>
            </a:prstGeom>
          </p:spPr>
        </p:pic>
        <p:sp>
          <p:nvSpPr>
            <p:cNvPr id="31" name="TextBox 30">
              <a:extLst>
                <a:ext uri="{FF2B5EF4-FFF2-40B4-BE49-F238E27FC236}">
                  <a16:creationId xmlns:a16="http://schemas.microsoft.com/office/drawing/2014/main" id="{6CEBEF03-FEF6-D243-9399-FF1DC0547923}"/>
                </a:ext>
              </a:extLst>
            </p:cNvPr>
            <p:cNvSpPr txBox="1"/>
            <p:nvPr/>
          </p:nvSpPr>
          <p:spPr>
            <a:xfrm>
              <a:off x="8895603" y="3315006"/>
              <a:ext cx="1739579" cy="261610"/>
            </a:xfrm>
            <a:prstGeom prst="rect">
              <a:avLst/>
            </a:prstGeom>
            <a:noFill/>
          </p:spPr>
          <p:txBody>
            <a:bodyPr wrap="none" rtlCol="0">
              <a:spAutoFit/>
            </a:bodyPr>
            <a:lstStyle/>
            <a:p>
              <a:r>
                <a:rPr lang="es-ES_tradnl" sz="1100">
                  <a:solidFill>
                    <a:srgbClr val="761D5D"/>
                  </a:solidFill>
                  <a:latin typeface="Segoe Print" panose="02000800000000000000" pitchFamily="2" charset="0"/>
                </a:rPr>
                <a:t>(Gashler et al., 2007)</a:t>
              </a:r>
            </a:p>
          </p:txBody>
        </p:sp>
      </p:grpSp>
      <p:grpSp>
        <p:nvGrpSpPr>
          <p:cNvPr id="12" name="Group 11">
            <a:extLst>
              <a:ext uri="{FF2B5EF4-FFF2-40B4-BE49-F238E27FC236}">
                <a16:creationId xmlns:a16="http://schemas.microsoft.com/office/drawing/2014/main" id="{BD5ECB47-B1FA-4642-9C70-B6E88F244C38}"/>
              </a:ext>
            </a:extLst>
          </p:cNvPr>
          <p:cNvGrpSpPr/>
          <p:nvPr/>
        </p:nvGrpSpPr>
        <p:grpSpPr>
          <a:xfrm>
            <a:off x="7132266" y="3358994"/>
            <a:ext cx="4583810" cy="2623796"/>
            <a:chOff x="6636783" y="3348103"/>
            <a:chExt cx="4583810" cy="2623796"/>
          </a:xfrm>
        </p:grpSpPr>
        <p:pic>
          <p:nvPicPr>
            <p:cNvPr id="82" name="Picture 81" descr="Diagram&#10;&#10;Description automatically generated with low confidence">
              <a:extLst>
                <a:ext uri="{FF2B5EF4-FFF2-40B4-BE49-F238E27FC236}">
                  <a16:creationId xmlns:a16="http://schemas.microsoft.com/office/drawing/2014/main" id="{AE1D6C44-DFB2-964A-A6C9-C66D77831C5C}"/>
                </a:ext>
              </a:extLst>
            </p:cNvPr>
            <p:cNvPicPr>
              <a:picLocks noChangeAspect="1"/>
            </p:cNvPicPr>
            <p:nvPr/>
          </p:nvPicPr>
          <p:blipFill>
            <a:blip r:embed="rId5">
              <a:duotone>
                <a:prstClr val="black"/>
                <a:srgbClr val="11ADE5">
                  <a:tint val="45000"/>
                  <a:satMod val="400000"/>
                </a:srgbClr>
              </a:duotone>
            </a:blip>
            <a:stretch>
              <a:fillRect/>
            </a:stretch>
          </p:blipFill>
          <p:spPr>
            <a:xfrm>
              <a:off x="7013266" y="3695011"/>
              <a:ext cx="4207327" cy="1753053"/>
            </a:xfrm>
            <a:prstGeom prst="rect">
              <a:avLst/>
            </a:prstGeom>
          </p:spPr>
        </p:pic>
        <p:sp>
          <p:nvSpPr>
            <p:cNvPr id="100" name="TextBox 99">
              <a:extLst>
                <a:ext uri="{FF2B5EF4-FFF2-40B4-BE49-F238E27FC236}">
                  <a16:creationId xmlns:a16="http://schemas.microsoft.com/office/drawing/2014/main" id="{49AF3643-8883-BA40-9EE8-E3499589D08D}"/>
                </a:ext>
              </a:extLst>
            </p:cNvPr>
            <p:cNvSpPr txBox="1"/>
            <p:nvPr/>
          </p:nvSpPr>
          <p:spPr>
            <a:xfrm>
              <a:off x="6636783" y="3348103"/>
              <a:ext cx="2164375" cy="307777"/>
            </a:xfrm>
            <a:prstGeom prst="rect">
              <a:avLst/>
            </a:prstGeom>
            <a:noFill/>
          </p:spPr>
          <p:txBody>
            <a:bodyPr wrap="none" rtlCol="0">
              <a:spAutoFit/>
            </a:bodyPr>
            <a:lstStyle/>
            <a:p>
              <a:pPr algn="ctr"/>
              <a:r>
                <a:rPr lang="es-ES_tradnl" sz="1400">
                  <a:solidFill>
                    <a:srgbClr val="11ADE5"/>
                  </a:solidFill>
                  <a:latin typeface="Segoe Print" panose="02000800000000000000" pitchFamily="2" charset="0"/>
                </a:rPr>
                <a:t>Aprendizaje Profundo</a:t>
              </a:r>
              <a:endParaRPr lang="es-ES_tradnl">
                <a:solidFill>
                  <a:srgbClr val="11ADE5"/>
                </a:solidFill>
                <a:latin typeface="Segoe Print" panose="02000800000000000000" pitchFamily="2" charset="0"/>
              </a:endParaRPr>
            </a:p>
          </p:txBody>
        </p:sp>
        <p:sp>
          <p:nvSpPr>
            <p:cNvPr id="32" name="TextBox 31">
              <a:extLst>
                <a:ext uri="{FF2B5EF4-FFF2-40B4-BE49-F238E27FC236}">
                  <a16:creationId xmlns:a16="http://schemas.microsoft.com/office/drawing/2014/main" id="{202866E2-7289-B342-98DD-C1BA8E53D016}"/>
                </a:ext>
              </a:extLst>
            </p:cNvPr>
            <p:cNvSpPr txBox="1"/>
            <p:nvPr/>
          </p:nvSpPr>
          <p:spPr>
            <a:xfrm>
              <a:off x="9723448" y="5710289"/>
              <a:ext cx="510076" cy="261610"/>
            </a:xfrm>
            <a:prstGeom prst="rect">
              <a:avLst/>
            </a:prstGeom>
            <a:noFill/>
          </p:spPr>
          <p:txBody>
            <a:bodyPr wrap="none" rtlCol="0">
              <a:spAutoFit/>
            </a:bodyPr>
            <a:lstStyle/>
            <a:p>
              <a:r>
                <a:rPr lang="es-ES_tradnl" sz="1050">
                  <a:solidFill>
                    <a:srgbClr val="330352"/>
                  </a:solidFill>
                  <a:latin typeface="Segoe Print" panose="02000800000000000000" pitchFamily="2" charset="0"/>
                </a:rPr>
                <a:t>CNN</a:t>
              </a:r>
            </a:p>
          </p:txBody>
        </p:sp>
      </p:grpSp>
      <p:pic>
        <p:nvPicPr>
          <p:cNvPr id="16" name="Picture 15" descr="A picture containing chart&#10;&#10;Description automatically generated">
            <a:extLst>
              <a:ext uri="{FF2B5EF4-FFF2-40B4-BE49-F238E27FC236}">
                <a16:creationId xmlns:a16="http://schemas.microsoft.com/office/drawing/2014/main" id="{7A90994F-7518-4547-A05E-C046F24DFE2F}"/>
              </a:ext>
            </a:extLst>
          </p:cNvPr>
          <p:cNvPicPr>
            <a:picLocks noChangeAspect="1"/>
          </p:cNvPicPr>
          <p:nvPr/>
        </p:nvPicPr>
        <p:blipFill>
          <a:blip r:embed="rId6">
            <a:duotone>
              <a:prstClr val="black"/>
              <a:srgbClr val="11ADE5">
                <a:tint val="45000"/>
                <a:satMod val="400000"/>
              </a:srgbClr>
            </a:duotone>
          </a:blip>
          <a:stretch>
            <a:fillRect/>
          </a:stretch>
        </p:blipFill>
        <p:spPr>
          <a:xfrm>
            <a:off x="5735682" y="1509057"/>
            <a:ext cx="3124563" cy="1322341"/>
          </a:xfrm>
          <a:prstGeom prst="rect">
            <a:avLst/>
          </a:prstGeom>
        </p:spPr>
      </p:pic>
      <p:pic>
        <p:nvPicPr>
          <p:cNvPr id="19" name="Picture 18" descr="Diagram&#10;&#10;Description automatically generated">
            <a:extLst>
              <a:ext uri="{FF2B5EF4-FFF2-40B4-BE49-F238E27FC236}">
                <a16:creationId xmlns:a16="http://schemas.microsoft.com/office/drawing/2014/main" id="{B8021CBA-91E1-2348-8C36-C0043E44C0CD}"/>
              </a:ext>
            </a:extLst>
          </p:cNvPr>
          <p:cNvPicPr>
            <a:picLocks noChangeAspect="1"/>
          </p:cNvPicPr>
          <p:nvPr/>
        </p:nvPicPr>
        <p:blipFill>
          <a:blip r:embed="rId7">
            <a:duotone>
              <a:prstClr val="black"/>
              <a:srgbClr val="11ADE5">
                <a:tint val="45000"/>
                <a:satMod val="400000"/>
              </a:srgbClr>
            </a:duotone>
          </a:blip>
          <a:stretch>
            <a:fillRect/>
          </a:stretch>
        </p:blipFill>
        <p:spPr>
          <a:xfrm>
            <a:off x="9612413" y="1239057"/>
            <a:ext cx="2026073" cy="1889099"/>
          </a:xfrm>
          <a:prstGeom prst="rect">
            <a:avLst/>
          </a:prstGeom>
        </p:spPr>
      </p:pic>
      <p:pic>
        <p:nvPicPr>
          <p:cNvPr id="21" name="Picture 20" descr="A picture containing graphical user interface&#10;&#10;Description automatically generated">
            <a:extLst>
              <a:ext uri="{FF2B5EF4-FFF2-40B4-BE49-F238E27FC236}">
                <a16:creationId xmlns:a16="http://schemas.microsoft.com/office/drawing/2014/main" id="{99DE357D-189D-A642-8BB6-B6F62800CEFF}"/>
              </a:ext>
            </a:extLst>
          </p:cNvPr>
          <p:cNvPicPr>
            <a:picLocks noChangeAspect="1"/>
          </p:cNvPicPr>
          <p:nvPr/>
        </p:nvPicPr>
        <p:blipFill>
          <a:blip r:embed="rId8"/>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29925330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0BB43-BA95-1B4D-8BD0-5255955774C0}"/>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pic>
        <p:nvPicPr>
          <p:cNvPr id="9" name="Picture 8" descr="A picture containing graphical user interface&#10;&#10;Description automatically generated">
            <a:extLst>
              <a:ext uri="{FF2B5EF4-FFF2-40B4-BE49-F238E27FC236}">
                <a16:creationId xmlns:a16="http://schemas.microsoft.com/office/drawing/2014/main" id="{DCB944D6-7450-7842-9B32-EB220E47C9F6}"/>
              </a:ext>
            </a:extLst>
          </p:cNvPr>
          <p:cNvPicPr>
            <a:picLocks noChangeAspect="1"/>
          </p:cNvPicPr>
          <p:nvPr/>
        </p:nvPicPr>
        <p:blipFill>
          <a:blip r:embed="rId2"/>
          <a:stretch>
            <a:fillRect/>
          </a:stretch>
        </p:blipFill>
        <p:spPr>
          <a:xfrm>
            <a:off x="143622" y="6012186"/>
            <a:ext cx="2832661" cy="750336"/>
          </a:xfrm>
          <a:prstGeom prst="rect">
            <a:avLst/>
          </a:prstGeom>
        </p:spPr>
      </p:pic>
      <p:pic>
        <p:nvPicPr>
          <p:cNvPr id="4" name="Picture 3" descr="Diagram&#10;&#10;Description automatically generated">
            <a:extLst>
              <a:ext uri="{FF2B5EF4-FFF2-40B4-BE49-F238E27FC236}">
                <a16:creationId xmlns:a16="http://schemas.microsoft.com/office/drawing/2014/main" id="{234BDE5B-0AA3-4246-84C4-E5EAD93D03D8}"/>
              </a:ext>
            </a:extLst>
          </p:cNvPr>
          <p:cNvPicPr>
            <a:picLocks noChangeAspect="1"/>
          </p:cNvPicPr>
          <p:nvPr/>
        </p:nvPicPr>
        <p:blipFill>
          <a:blip r:embed="rId3">
            <a:duotone>
              <a:prstClr val="black"/>
              <a:srgbClr val="11ADE5">
                <a:tint val="45000"/>
                <a:satMod val="400000"/>
              </a:srgbClr>
            </a:duotone>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1162631" y="260415"/>
            <a:ext cx="9683169" cy="5443051"/>
          </a:xfrm>
          <a:prstGeom prst="rect">
            <a:avLst/>
          </a:prstGeom>
        </p:spPr>
      </p:pic>
    </p:spTree>
    <p:extLst>
      <p:ext uri="{BB962C8B-B14F-4D97-AF65-F5344CB8AC3E}">
        <p14:creationId xmlns:p14="http://schemas.microsoft.com/office/powerpoint/2010/main" val="10689507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0BB43-BA95-1B4D-8BD0-5255955774C0}"/>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3" name="Title 2">
            <a:extLst>
              <a:ext uri="{FF2B5EF4-FFF2-40B4-BE49-F238E27FC236}">
                <a16:creationId xmlns:a16="http://schemas.microsoft.com/office/drawing/2014/main" id="{E2FA5C9B-4DB2-D54D-B610-B69B36579058}"/>
              </a:ext>
            </a:extLst>
          </p:cNvPr>
          <p:cNvSpPr>
            <a:spLocks noGrp="1"/>
          </p:cNvSpPr>
          <p:nvPr>
            <p:ph type="title"/>
          </p:nvPr>
        </p:nvSpPr>
        <p:spPr/>
        <p:txBody>
          <a:bodyPr/>
          <a:lstStyle/>
          <a:p>
            <a:r>
              <a:rPr lang="en-US" dirty="0">
                <a:solidFill>
                  <a:srgbClr val="ED007E"/>
                </a:solidFill>
                <a:latin typeface="Segoe Print" panose="02000800000000000000" pitchFamily="2" charset="0"/>
              </a:rPr>
              <a:t>Aprendizaje Supervisado</a:t>
            </a:r>
          </a:p>
        </p:txBody>
      </p:sp>
      <p:pic>
        <p:nvPicPr>
          <p:cNvPr id="4" name="Picture 3">
            <a:extLst>
              <a:ext uri="{FF2B5EF4-FFF2-40B4-BE49-F238E27FC236}">
                <a16:creationId xmlns:a16="http://schemas.microsoft.com/office/drawing/2014/main" id="{32551C4A-BD6F-254A-8028-94377D115301}"/>
              </a:ext>
            </a:extLst>
          </p:cNvPr>
          <p:cNvPicPr>
            <a:picLocks noChangeAspect="1"/>
          </p:cNvPicPr>
          <p:nvPr/>
        </p:nvPicPr>
        <p:blipFill>
          <a:blip r:embed="rId2"/>
          <a:stretch>
            <a:fillRect/>
          </a:stretch>
        </p:blipFill>
        <p:spPr>
          <a:xfrm>
            <a:off x="6860759" y="1499740"/>
            <a:ext cx="4598275" cy="4349202"/>
          </a:xfrm>
          <a:prstGeom prst="rect">
            <a:avLst/>
          </a:prstGeom>
        </p:spPr>
      </p:pic>
      <p:sp>
        <p:nvSpPr>
          <p:cNvPr id="11" name="Oval 10">
            <a:extLst>
              <a:ext uri="{FF2B5EF4-FFF2-40B4-BE49-F238E27FC236}">
                <a16:creationId xmlns:a16="http://schemas.microsoft.com/office/drawing/2014/main" id="{9C0763C7-C6AD-8F45-9C21-673391BAF35D}"/>
              </a:ext>
            </a:extLst>
          </p:cNvPr>
          <p:cNvSpPr/>
          <p:nvPr/>
        </p:nvSpPr>
        <p:spPr>
          <a:xfrm>
            <a:off x="2074459" y="2129050"/>
            <a:ext cx="2880000" cy="288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12" name="Oval 11">
            <a:extLst>
              <a:ext uri="{FF2B5EF4-FFF2-40B4-BE49-F238E27FC236}">
                <a16:creationId xmlns:a16="http://schemas.microsoft.com/office/drawing/2014/main" id="{DC6C7799-4643-CF4E-9C90-5DC039A7518A}"/>
              </a:ext>
            </a:extLst>
          </p:cNvPr>
          <p:cNvSpPr/>
          <p:nvPr/>
        </p:nvSpPr>
        <p:spPr>
          <a:xfrm>
            <a:off x="2461112" y="2498497"/>
            <a:ext cx="2160000" cy="2160000"/>
          </a:xfrm>
          <a:prstGeom prst="ellipse">
            <a:avLst/>
          </a:prstGeom>
          <a:solidFill>
            <a:srgbClr val="C00000"/>
          </a:solidFill>
          <a:ln>
            <a:solidFill>
              <a:srgbClr val="D533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14" name="Oval 13">
            <a:extLst>
              <a:ext uri="{FF2B5EF4-FFF2-40B4-BE49-F238E27FC236}">
                <a16:creationId xmlns:a16="http://schemas.microsoft.com/office/drawing/2014/main" id="{314F2A33-D744-F941-BE3A-DBD814AC5C58}"/>
              </a:ext>
            </a:extLst>
          </p:cNvPr>
          <p:cNvSpPr/>
          <p:nvPr/>
        </p:nvSpPr>
        <p:spPr>
          <a:xfrm>
            <a:off x="3064459" y="3128497"/>
            <a:ext cx="900000" cy="900000"/>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13" name="TextBox 12">
            <a:extLst>
              <a:ext uri="{FF2B5EF4-FFF2-40B4-BE49-F238E27FC236}">
                <a16:creationId xmlns:a16="http://schemas.microsoft.com/office/drawing/2014/main" id="{C2B9B78E-4BB1-A841-AB03-33AC85FEC16C}"/>
              </a:ext>
            </a:extLst>
          </p:cNvPr>
          <p:cNvSpPr txBox="1"/>
          <p:nvPr/>
        </p:nvSpPr>
        <p:spPr>
          <a:xfrm>
            <a:off x="8866885" y="5479610"/>
            <a:ext cx="1029449" cy="369332"/>
          </a:xfrm>
          <a:prstGeom prst="rect">
            <a:avLst/>
          </a:prstGeom>
          <a:solidFill>
            <a:schemeClr val="bg1"/>
          </a:solidFill>
        </p:spPr>
        <p:txBody>
          <a:bodyPr wrap="none" rtlCol="0">
            <a:spAutoFit/>
          </a:bodyPr>
          <a:lstStyle/>
          <a:p>
            <a:r>
              <a:rPr lang="es-ES_tradnl" dirty="0">
                <a:solidFill>
                  <a:srgbClr val="11ADE5"/>
                </a:solidFill>
                <a:latin typeface="Segoe Print" panose="02000800000000000000" pitchFamily="2" charset="0"/>
              </a:rPr>
              <a:t>Presión</a:t>
            </a:r>
          </a:p>
        </p:txBody>
      </p:sp>
      <p:sp>
        <p:nvSpPr>
          <p:cNvPr id="16" name="TextBox 15">
            <a:extLst>
              <a:ext uri="{FF2B5EF4-FFF2-40B4-BE49-F238E27FC236}">
                <a16:creationId xmlns:a16="http://schemas.microsoft.com/office/drawing/2014/main" id="{03749628-EA6F-6C42-8A72-A8544E34C68D}"/>
              </a:ext>
            </a:extLst>
          </p:cNvPr>
          <p:cNvSpPr txBox="1"/>
          <p:nvPr/>
        </p:nvSpPr>
        <p:spPr>
          <a:xfrm rot="16200000">
            <a:off x="6047496" y="3244333"/>
            <a:ext cx="1710725" cy="369332"/>
          </a:xfrm>
          <a:prstGeom prst="rect">
            <a:avLst/>
          </a:prstGeom>
          <a:solidFill>
            <a:schemeClr val="bg1"/>
          </a:solidFill>
        </p:spPr>
        <p:txBody>
          <a:bodyPr wrap="none" rtlCol="0">
            <a:spAutoFit/>
          </a:bodyPr>
          <a:lstStyle/>
          <a:p>
            <a:r>
              <a:rPr lang="es-ES_tradnl" dirty="0">
                <a:solidFill>
                  <a:srgbClr val="11ADE5"/>
                </a:solidFill>
                <a:latin typeface="Segoe Print" panose="02000800000000000000" pitchFamily="2" charset="0"/>
              </a:rPr>
              <a:t>Temperatura</a:t>
            </a:r>
          </a:p>
        </p:txBody>
      </p:sp>
      <p:sp>
        <p:nvSpPr>
          <p:cNvPr id="18" name="TextBox 17">
            <a:extLst>
              <a:ext uri="{FF2B5EF4-FFF2-40B4-BE49-F238E27FC236}">
                <a16:creationId xmlns:a16="http://schemas.microsoft.com/office/drawing/2014/main" id="{36732F7E-1103-834A-9B4A-E9E10CECC611}"/>
              </a:ext>
            </a:extLst>
          </p:cNvPr>
          <p:cNvSpPr txBox="1"/>
          <p:nvPr/>
        </p:nvSpPr>
        <p:spPr>
          <a:xfrm>
            <a:off x="2449904" y="1629499"/>
            <a:ext cx="2129109" cy="369332"/>
          </a:xfrm>
          <a:prstGeom prst="rect">
            <a:avLst/>
          </a:prstGeom>
          <a:solidFill>
            <a:schemeClr val="bg1"/>
          </a:solidFill>
        </p:spPr>
        <p:txBody>
          <a:bodyPr wrap="none" rtlCol="0">
            <a:spAutoFit/>
          </a:bodyPr>
          <a:lstStyle/>
          <a:p>
            <a:r>
              <a:rPr lang="es-ES_tradnl" dirty="0">
                <a:solidFill>
                  <a:srgbClr val="11ADE5"/>
                </a:solidFill>
                <a:latin typeface="Segoe Print" panose="02000800000000000000" pitchFamily="2" charset="0"/>
              </a:rPr>
              <a:t>Flujo de petróleo</a:t>
            </a:r>
          </a:p>
        </p:txBody>
      </p:sp>
      <p:pic>
        <p:nvPicPr>
          <p:cNvPr id="15" name="Picture 14" descr="A picture containing graphical user interface&#10;&#10;Description automatically generated">
            <a:extLst>
              <a:ext uri="{FF2B5EF4-FFF2-40B4-BE49-F238E27FC236}">
                <a16:creationId xmlns:a16="http://schemas.microsoft.com/office/drawing/2014/main" id="{9546FAA0-5FD4-5F44-97CB-83550ED71B50}"/>
              </a:ext>
            </a:extLst>
          </p:cNvPr>
          <p:cNvPicPr>
            <a:picLocks noChangeAspect="1"/>
          </p:cNvPicPr>
          <p:nvPr/>
        </p:nvPicPr>
        <p:blipFill>
          <a:blip r:embed="rId3"/>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3147328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C2FA8A0-4870-5D48-9DD4-95252C6BAC64}"/>
              </a:ext>
            </a:extLst>
          </p:cNvPr>
          <p:cNvGrpSpPr/>
          <p:nvPr/>
        </p:nvGrpSpPr>
        <p:grpSpPr>
          <a:xfrm>
            <a:off x="2456597" y="1158192"/>
            <a:ext cx="8576911" cy="4699788"/>
            <a:chOff x="1323833" y="1201003"/>
            <a:chExt cx="8576911" cy="4699788"/>
          </a:xfrm>
        </p:grpSpPr>
        <p:pic>
          <p:nvPicPr>
            <p:cNvPr id="10" name="Picture 9">
              <a:extLst>
                <a:ext uri="{FF2B5EF4-FFF2-40B4-BE49-F238E27FC236}">
                  <a16:creationId xmlns:a16="http://schemas.microsoft.com/office/drawing/2014/main" id="{E90705E7-1239-754A-AA33-024407219B36}"/>
                </a:ext>
              </a:extLst>
            </p:cNvPr>
            <p:cNvPicPr>
              <a:picLocks noChangeAspect="1"/>
            </p:cNvPicPr>
            <p:nvPr/>
          </p:nvPicPr>
          <p:blipFill>
            <a:blip r:embed="rId2"/>
            <a:stretch>
              <a:fillRect/>
            </a:stretch>
          </p:blipFill>
          <p:spPr>
            <a:xfrm>
              <a:off x="1920984" y="1216801"/>
              <a:ext cx="7979760" cy="4683990"/>
            </a:xfrm>
            <a:prstGeom prst="rect">
              <a:avLst/>
            </a:prstGeom>
          </p:spPr>
        </p:pic>
        <p:sp>
          <p:nvSpPr>
            <p:cNvPr id="2" name="Rectangle 1">
              <a:extLst>
                <a:ext uri="{FF2B5EF4-FFF2-40B4-BE49-F238E27FC236}">
                  <a16:creationId xmlns:a16="http://schemas.microsoft.com/office/drawing/2014/main" id="{F5FA363B-6A9D-F142-A819-66A58EC6C5A4}"/>
                </a:ext>
              </a:extLst>
            </p:cNvPr>
            <p:cNvSpPr/>
            <p:nvPr/>
          </p:nvSpPr>
          <p:spPr>
            <a:xfrm>
              <a:off x="1323833" y="1201003"/>
              <a:ext cx="3766782" cy="26067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grpSp>
      <p:sp>
        <p:nvSpPr>
          <p:cNvPr id="7" name="Rectangle 6">
            <a:extLst>
              <a:ext uri="{FF2B5EF4-FFF2-40B4-BE49-F238E27FC236}">
                <a16:creationId xmlns:a16="http://schemas.microsoft.com/office/drawing/2014/main" id="{3A20BB43-BA95-1B4D-8BD0-5255955774C0}"/>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3" name="Title 2">
            <a:extLst>
              <a:ext uri="{FF2B5EF4-FFF2-40B4-BE49-F238E27FC236}">
                <a16:creationId xmlns:a16="http://schemas.microsoft.com/office/drawing/2014/main" id="{E2FA5C9B-4DB2-D54D-B610-B69B36579058}"/>
              </a:ext>
            </a:extLst>
          </p:cNvPr>
          <p:cNvSpPr>
            <a:spLocks noGrp="1"/>
          </p:cNvSpPr>
          <p:nvPr>
            <p:ph type="title"/>
          </p:nvPr>
        </p:nvSpPr>
        <p:spPr/>
        <p:txBody>
          <a:bodyPr/>
          <a:lstStyle/>
          <a:p>
            <a:r>
              <a:rPr lang="en-US" dirty="0">
                <a:solidFill>
                  <a:srgbClr val="ED007E"/>
                </a:solidFill>
                <a:latin typeface="Segoe Print" panose="02000800000000000000" pitchFamily="2" charset="0"/>
              </a:rPr>
              <a:t>Clasificador</a:t>
            </a:r>
          </a:p>
        </p:txBody>
      </p:sp>
      <p:sp>
        <p:nvSpPr>
          <p:cNvPr id="5" name="Content Placeholder 4">
            <a:extLst>
              <a:ext uri="{FF2B5EF4-FFF2-40B4-BE49-F238E27FC236}">
                <a16:creationId xmlns:a16="http://schemas.microsoft.com/office/drawing/2014/main" id="{D7E952E2-C730-5743-BD24-DE70574E8104}"/>
              </a:ext>
            </a:extLst>
          </p:cNvPr>
          <p:cNvSpPr>
            <a:spLocks noGrp="1"/>
          </p:cNvSpPr>
          <p:nvPr>
            <p:ph idx="1"/>
          </p:nvPr>
        </p:nvSpPr>
        <p:spPr/>
        <p:txBody>
          <a:bodyPr/>
          <a:lstStyle/>
          <a:p>
            <a:r>
              <a:rPr lang="es-ES_tradnl" dirty="0">
                <a:solidFill>
                  <a:srgbClr val="11ADE5"/>
                </a:solidFill>
                <a:latin typeface="Segoe Print" panose="02000800000000000000" pitchFamily="2" charset="0"/>
              </a:rPr>
              <a:t>Ejemplo de clasificación.</a:t>
            </a:r>
          </a:p>
          <a:p>
            <a:r>
              <a:rPr lang="es-ES_tradnl" dirty="0">
                <a:solidFill>
                  <a:srgbClr val="11ADE5"/>
                </a:solidFill>
                <a:latin typeface="Segoe Print" panose="02000800000000000000" pitchFamily="2" charset="0"/>
              </a:rPr>
              <a:t>Conjunto de entrenamiento.</a:t>
            </a:r>
          </a:p>
          <a:p>
            <a:r>
              <a:rPr lang="es-ES_tradnl" dirty="0">
                <a:solidFill>
                  <a:srgbClr val="11ADE5"/>
                </a:solidFill>
                <a:latin typeface="Segoe Print" panose="02000800000000000000" pitchFamily="2" charset="0"/>
              </a:rPr>
              <a:t>Conjunto de prueba.</a:t>
            </a:r>
          </a:p>
          <a:p>
            <a:r>
              <a:rPr lang="es-ES_tradnl" dirty="0">
                <a:solidFill>
                  <a:srgbClr val="11ADE5"/>
                </a:solidFill>
                <a:latin typeface="Segoe Print" panose="02000800000000000000" pitchFamily="2" charset="0"/>
              </a:rPr>
              <a:t>Error de entrenamiento.</a:t>
            </a:r>
          </a:p>
          <a:p>
            <a:r>
              <a:rPr lang="es-ES_tradnl" dirty="0">
                <a:solidFill>
                  <a:srgbClr val="11ADE5"/>
                </a:solidFill>
                <a:latin typeface="Segoe Print" panose="02000800000000000000" pitchFamily="2" charset="0"/>
              </a:rPr>
              <a:t>Error de prueba.</a:t>
            </a:r>
          </a:p>
          <a:p>
            <a:endParaRPr lang="es-ES_tradnl" dirty="0"/>
          </a:p>
        </p:txBody>
      </p:sp>
      <p:sp>
        <p:nvSpPr>
          <p:cNvPr id="11" name="TextBox 10">
            <a:extLst>
              <a:ext uri="{FF2B5EF4-FFF2-40B4-BE49-F238E27FC236}">
                <a16:creationId xmlns:a16="http://schemas.microsoft.com/office/drawing/2014/main" id="{62FD7555-8569-184D-B56C-7B8B26107753}"/>
              </a:ext>
            </a:extLst>
          </p:cNvPr>
          <p:cNvSpPr txBox="1"/>
          <p:nvPr/>
        </p:nvSpPr>
        <p:spPr>
          <a:xfrm>
            <a:off x="8512044" y="5439332"/>
            <a:ext cx="1029449" cy="369332"/>
          </a:xfrm>
          <a:prstGeom prst="rect">
            <a:avLst/>
          </a:prstGeom>
          <a:solidFill>
            <a:schemeClr val="bg1"/>
          </a:solidFill>
        </p:spPr>
        <p:txBody>
          <a:bodyPr wrap="none" rtlCol="0">
            <a:spAutoFit/>
          </a:bodyPr>
          <a:lstStyle/>
          <a:p>
            <a:r>
              <a:rPr lang="es-ES_tradnl" dirty="0">
                <a:solidFill>
                  <a:srgbClr val="11ADE5"/>
                </a:solidFill>
                <a:latin typeface="Segoe Print" panose="02000800000000000000" pitchFamily="2" charset="0"/>
              </a:rPr>
              <a:t>Presión</a:t>
            </a:r>
          </a:p>
        </p:txBody>
      </p:sp>
      <p:sp>
        <p:nvSpPr>
          <p:cNvPr id="12" name="TextBox 11">
            <a:extLst>
              <a:ext uri="{FF2B5EF4-FFF2-40B4-BE49-F238E27FC236}">
                <a16:creationId xmlns:a16="http://schemas.microsoft.com/office/drawing/2014/main" id="{3C4CFFCB-1F48-1349-82E1-880A967DB2EC}"/>
              </a:ext>
            </a:extLst>
          </p:cNvPr>
          <p:cNvSpPr txBox="1"/>
          <p:nvPr/>
        </p:nvSpPr>
        <p:spPr>
          <a:xfrm rot="16200000">
            <a:off x="5602451" y="3182029"/>
            <a:ext cx="1710725" cy="369332"/>
          </a:xfrm>
          <a:prstGeom prst="rect">
            <a:avLst/>
          </a:prstGeom>
          <a:solidFill>
            <a:schemeClr val="bg1"/>
          </a:solidFill>
        </p:spPr>
        <p:txBody>
          <a:bodyPr wrap="none" rtlCol="0">
            <a:spAutoFit/>
          </a:bodyPr>
          <a:lstStyle/>
          <a:p>
            <a:r>
              <a:rPr lang="es-ES_tradnl" dirty="0">
                <a:solidFill>
                  <a:srgbClr val="11ADE5"/>
                </a:solidFill>
                <a:latin typeface="Segoe Print" panose="02000800000000000000" pitchFamily="2" charset="0"/>
              </a:rPr>
              <a:t>Temperatura</a:t>
            </a:r>
          </a:p>
        </p:txBody>
      </p:sp>
      <p:pic>
        <p:nvPicPr>
          <p:cNvPr id="13" name="Picture 12" descr="A picture containing graphical user interface&#10;&#10;Description automatically generated">
            <a:extLst>
              <a:ext uri="{FF2B5EF4-FFF2-40B4-BE49-F238E27FC236}">
                <a16:creationId xmlns:a16="http://schemas.microsoft.com/office/drawing/2014/main" id="{44D1FB7B-4879-6F4C-95F6-138C8534F8A4}"/>
              </a:ext>
            </a:extLst>
          </p:cNvPr>
          <p:cNvPicPr>
            <a:picLocks noChangeAspect="1"/>
          </p:cNvPicPr>
          <p:nvPr/>
        </p:nvPicPr>
        <p:blipFill>
          <a:blip r:embed="rId3"/>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40830550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0BB43-BA95-1B4D-8BD0-5255955774C0}"/>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3" name="Title 2">
            <a:extLst>
              <a:ext uri="{FF2B5EF4-FFF2-40B4-BE49-F238E27FC236}">
                <a16:creationId xmlns:a16="http://schemas.microsoft.com/office/drawing/2014/main" id="{E2FA5C9B-4DB2-D54D-B610-B69B36579058}"/>
              </a:ext>
            </a:extLst>
          </p:cNvPr>
          <p:cNvSpPr>
            <a:spLocks noGrp="1"/>
          </p:cNvSpPr>
          <p:nvPr>
            <p:ph type="title"/>
          </p:nvPr>
        </p:nvSpPr>
        <p:spPr/>
        <p:txBody>
          <a:bodyPr/>
          <a:lstStyle/>
          <a:p>
            <a:r>
              <a:rPr lang="en-US" dirty="0">
                <a:solidFill>
                  <a:srgbClr val="ED007E"/>
                </a:solidFill>
                <a:latin typeface="Segoe Print" panose="02000800000000000000" pitchFamily="2" charset="0"/>
              </a:rPr>
              <a:t>Maldición de la Dimensionalidad</a:t>
            </a:r>
          </a:p>
        </p:txBody>
      </p:sp>
      <p:pic>
        <p:nvPicPr>
          <p:cNvPr id="10" name="Picture 9" descr="Chart&#10;&#10;Description automatically generated">
            <a:extLst>
              <a:ext uri="{FF2B5EF4-FFF2-40B4-BE49-F238E27FC236}">
                <a16:creationId xmlns:a16="http://schemas.microsoft.com/office/drawing/2014/main" id="{D7878946-A409-784A-A76F-6C9FA88B9ABE}"/>
              </a:ext>
            </a:extLst>
          </p:cNvPr>
          <p:cNvPicPr>
            <a:picLocks noChangeAspect="1"/>
          </p:cNvPicPr>
          <p:nvPr/>
        </p:nvPicPr>
        <p:blipFill>
          <a:blip r:embed="rId2"/>
          <a:stretch>
            <a:fillRect/>
          </a:stretch>
        </p:blipFill>
        <p:spPr>
          <a:xfrm>
            <a:off x="1936750" y="1466850"/>
            <a:ext cx="8318500" cy="3924300"/>
          </a:xfrm>
          <a:prstGeom prst="rect">
            <a:avLst/>
          </a:prstGeom>
        </p:spPr>
      </p:pic>
      <p:pic>
        <p:nvPicPr>
          <p:cNvPr id="9" name="Picture 8" descr="A picture containing graphical user interface&#10;&#10;Description automatically generated">
            <a:extLst>
              <a:ext uri="{FF2B5EF4-FFF2-40B4-BE49-F238E27FC236}">
                <a16:creationId xmlns:a16="http://schemas.microsoft.com/office/drawing/2014/main" id="{28A7D58D-A8C6-E244-9844-0A9C23578AD8}"/>
              </a:ext>
            </a:extLst>
          </p:cNvPr>
          <p:cNvPicPr>
            <a:picLocks noChangeAspect="1"/>
          </p:cNvPicPr>
          <p:nvPr/>
        </p:nvPicPr>
        <p:blipFill>
          <a:blip r:embed="rId3"/>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4215347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8D70B79-528E-4B47-BDD5-52C37201E413}"/>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itle 17">
            <a:extLst>
              <a:ext uri="{FF2B5EF4-FFF2-40B4-BE49-F238E27FC236}">
                <a16:creationId xmlns:a16="http://schemas.microsoft.com/office/drawing/2014/main" id="{B5F68E19-B02C-5047-9373-39CED5BC1490}"/>
              </a:ext>
            </a:extLst>
          </p:cNvPr>
          <p:cNvSpPr>
            <a:spLocks noGrp="1"/>
          </p:cNvSpPr>
          <p:nvPr>
            <p:ph type="title"/>
          </p:nvPr>
        </p:nvSpPr>
        <p:spPr>
          <a:xfrm>
            <a:off x="0" y="352458"/>
            <a:ext cx="10515600" cy="1325563"/>
          </a:xfrm>
        </p:spPr>
        <p:txBody>
          <a:bodyPr>
            <a:noAutofit/>
          </a:bodyPr>
          <a:lstStyle/>
          <a:p>
            <a:pPr algn="ctr"/>
            <a:r>
              <a:rPr lang="es-ES_tradnl" sz="6000" dirty="0">
                <a:solidFill>
                  <a:srgbClr val="ED007E"/>
                </a:solidFill>
                <a:latin typeface="Segoe Print" panose="02000800000000000000" pitchFamily="2" charset="0"/>
              </a:rPr>
              <a:t>Inteligencia Artificial</a:t>
            </a:r>
          </a:p>
        </p:txBody>
      </p:sp>
      <p:sp>
        <p:nvSpPr>
          <p:cNvPr id="2" name="Content Placeholder 1">
            <a:extLst>
              <a:ext uri="{FF2B5EF4-FFF2-40B4-BE49-F238E27FC236}">
                <a16:creationId xmlns:a16="http://schemas.microsoft.com/office/drawing/2014/main" id="{D6A4AB18-0C77-604D-B7FB-45F17E1B2113}"/>
              </a:ext>
            </a:extLst>
          </p:cNvPr>
          <p:cNvSpPr>
            <a:spLocks noGrp="1"/>
          </p:cNvSpPr>
          <p:nvPr>
            <p:ph idx="1"/>
          </p:nvPr>
        </p:nvSpPr>
        <p:spPr>
          <a:xfrm>
            <a:off x="456065" y="2075335"/>
            <a:ext cx="10515600" cy="4044265"/>
          </a:xfrm>
        </p:spPr>
        <p:txBody>
          <a:bodyPr/>
          <a:lstStyle/>
          <a:p>
            <a:r>
              <a:rPr lang="es-ES" dirty="0">
                <a:solidFill>
                  <a:srgbClr val="11ADE5"/>
                </a:solidFill>
                <a:latin typeface="Segoe Print" panose="02000800000000000000" pitchFamily="2" charset="0"/>
              </a:rPr>
              <a:t>Gigantes tecnológicos como como Google y Baidu invirtieron más de </a:t>
            </a:r>
            <a:r>
              <a:rPr lang="es-ES" dirty="0">
                <a:solidFill>
                  <a:srgbClr val="ED007E"/>
                </a:solidFill>
                <a:latin typeface="Segoe Print" panose="02000800000000000000" pitchFamily="2" charset="0"/>
              </a:rPr>
              <a:t>30 billones de dólares </a:t>
            </a:r>
            <a:r>
              <a:rPr lang="es-ES" dirty="0">
                <a:solidFill>
                  <a:srgbClr val="11ADE5"/>
                </a:solidFill>
                <a:latin typeface="Segoe Print" panose="02000800000000000000" pitchFamily="2" charset="0"/>
              </a:rPr>
              <a:t>en desarrollos de </a:t>
            </a:r>
            <a:r>
              <a:rPr lang="es-ES" b="1" dirty="0">
                <a:solidFill>
                  <a:srgbClr val="11ADE5"/>
                </a:solidFill>
                <a:latin typeface="Segoe Print" panose="02000800000000000000" pitchFamily="2" charset="0"/>
              </a:rPr>
              <a:t>IA</a:t>
            </a:r>
            <a:r>
              <a:rPr lang="en-MX" dirty="0">
                <a:solidFill>
                  <a:srgbClr val="11ADE5"/>
                </a:solidFill>
                <a:latin typeface="Segoe Print" panose="02000800000000000000" pitchFamily="2" charset="0"/>
              </a:rPr>
              <a:t> en 2016.</a:t>
            </a:r>
          </a:p>
          <a:p>
            <a:endParaRPr lang="en-MX" dirty="0">
              <a:solidFill>
                <a:srgbClr val="11ADE5"/>
              </a:solidFill>
              <a:latin typeface="Segoe Print" panose="02000800000000000000" pitchFamily="2" charset="0"/>
            </a:endParaRPr>
          </a:p>
          <a:p>
            <a:r>
              <a:rPr lang="en-MX" dirty="0">
                <a:solidFill>
                  <a:srgbClr val="11ADE5"/>
                </a:solidFill>
                <a:latin typeface="Segoe Print" panose="02000800000000000000" pitchFamily="2" charset="0"/>
              </a:rPr>
              <a:t>De acuerdo a la revista FORTUNE</a:t>
            </a:r>
            <a:r>
              <a:rPr lang="en-MX" baseline="30000" dirty="0">
                <a:solidFill>
                  <a:srgbClr val="11ADE5"/>
                </a:solidFill>
                <a:latin typeface="Segoe Print" panose="02000800000000000000" pitchFamily="2" charset="0"/>
              </a:rPr>
              <a:t> </a:t>
            </a:r>
            <a:r>
              <a:rPr lang="en-MX" dirty="0">
                <a:solidFill>
                  <a:srgbClr val="11ADE5"/>
                </a:solidFill>
                <a:latin typeface="Segoe Print" panose="02000800000000000000" pitchFamily="2" charset="0"/>
              </a:rPr>
              <a:t> los desarrollos en Inteligancia Artificial pueden agregar </a:t>
            </a:r>
            <a:r>
              <a:rPr lang="en-MX" dirty="0">
                <a:solidFill>
                  <a:srgbClr val="ED007E"/>
                </a:solidFill>
                <a:latin typeface="Segoe Print" panose="02000800000000000000" pitchFamily="2" charset="0"/>
              </a:rPr>
              <a:t>$15.7 trillones </a:t>
            </a:r>
            <a:r>
              <a:rPr lang="en-MX" dirty="0">
                <a:solidFill>
                  <a:srgbClr val="11ADE5"/>
                </a:solidFill>
                <a:latin typeface="Segoe Print" panose="02000800000000000000" pitchFamily="2" charset="0"/>
              </a:rPr>
              <a:t>de dólares al producto interno bruto adicional en el mundo para el año 2030.</a:t>
            </a:r>
            <a:endParaRPr lang="es-ES" dirty="0">
              <a:solidFill>
                <a:srgbClr val="11ADE5"/>
              </a:solidFill>
              <a:latin typeface="Segoe Print" panose="02000800000000000000" pitchFamily="2" charset="0"/>
            </a:endParaRPr>
          </a:p>
        </p:txBody>
      </p:sp>
      <p:pic>
        <p:nvPicPr>
          <p:cNvPr id="6" name="Picture 5" descr="A picture containing text&#10;&#10;Description automatically generated">
            <a:extLst>
              <a:ext uri="{FF2B5EF4-FFF2-40B4-BE49-F238E27FC236}">
                <a16:creationId xmlns:a16="http://schemas.microsoft.com/office/drawing/2014/main" id="{3F09CD8C-28CE-AB42-8C5B-10A546A9C8B2}"/>
              </a:ext>
            </a:extLst>
          </p:cNvPr>
          <p:cNvPicPr>
            <a:picLocks noChangeAspect="1"/>
          </p:cNvPicPr>
          <p:nvPr/>
        </p:nvPicPr>
        <p:blipFill>
          <a:blip r:embed="rId2"/>
          <a:stretch>
            <a:fillRect/>
          </a:stretch>
        </p:blipFill>
        <p:spPr>
          <a:xfrm>
            <a:off x="10237694" y="55528"/>
            <a:ext cx="1814015" cy="1944755"/>
          </a:xfrm>
          <a:prstGeom prst="rect">
            <a:avLst/>
          </a:prstGeom>
        </p:spPr>
      </p:pic>
      <p:pic>
        <p:nvPicPr>
          <p:cNvPr id="7" name="Picture 6" descr="A picture containing graphical user interface&#10;&#10;Description automatically generated">
            <a:extLst>
              <a:ext uri="{FF2B5EF4-FFF2-40B4-BE49-F238E27FC236}">
                <a16:creationId xmlns:a16="http://schemas.microsoft.com/office/drawing/2014/main" id="{AB21456D-601E-EC4D-B009-E25589349D44}"/>
              </a:ext>
            </a:extLst>
          </p:cNvPr>
          <p:cNvPicPr>
            <a:picLocks noChangeAspect="1"/>
          </p:cNvPicPr>
          <p:nvPr/>
        </p:nvPicPr>
        <p:blipFill>
          <a:blip r:embed="rId3"/>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405408360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8D70B79-528E-4B47-BDD5-52C37201E413}"/>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itle 17">
            <a:extLst>
              <a:ext uri="{FF2B5EF4-FFF2-40B4-BE49-F238E27FC236}">
                <a16:creationId xmlns:a16="http://schemas.microsoft.com/office/drawing/2014/main" id="{B5F68E19-B02C-5047-9373-39CED5BC1490}"/>
              </a:ext>
            </a:extLst>
          </p:cNvPr>
          <p:cNvSpPr>
            <a:spLocks noGrp="1"/>
          </p:cNvSpPr>
          <p:nvPr>
            <p:ph type="title"/>
          </p:nvPr>
        </p:nvSpPr>
        <p:spPr>
          <a:xfrm>
            <a:off x="701723" y="238045"/>
            <a:ext cx="10515600" cy="1325563"/>
          </a:xfrm>
        </p:spPr>
        <p:txBody>
          <a:bodyPr>
            <a:normAutofit/>
          </a:bodyPr>
          <a:lstStyle/>
          <a:p>
            <a:r>
              <a:rPr lang="es-ES_tradnl" sz="5400" dirty="0">
                <a:solidFill>
                  <a:srgbClr val="ED007E"/>
                </a:solidFill>
                <a:latin typeface="Segoe Print" panose="02000800000000000000" pitchFamily="2" charset="0"/>
              </a:rPr>
              <a:t>Contenido de la Plática</a:t>
            </a:r>
          </a:p>
        </p:txBody>
      </p:sp>
      <p:sp>
        <p:nvSpPr>
          <p:cNvPr id="3" name="Content Placeholder 2">
            <a:extLst>
              <a:ext uri="{FF2B5EF4-FFF2-40B4-BE49-F238E27FC236}">
                <a16:creationId xmlns:a16="http://schemas.microsoft.com/office/drawing/2014/main" id="{542AC799-F068-5949-9F07-66EEBEA6A00B}"/>
              </a:ext>
            </a:extLst>
          </p:cNvPr>
          <p:cNvSpPr>
            <a:spLocks noGrp="1"/>
          </p:cNvSpPr>
          <p:nvPr>
            <p:ph idx="1"/>
          </p:nvPr>
        </p:nvSpPr>
        <p:spPr>
          <a:xfrm>
            <a:off x="572165" y="1677883"/>
            <a:ext cx="11047669" cy="4351338"/>
          </a:xfrm>
        </p:spPr>
        <p:txBody>
          <a:bodyPr>
            <a:normAutofit/>
          </a:bodyPr>
          <a:lstStyle/>
          <a:p>
            <a:r>
              <a:rPr lang="es-ES_tradnl" sz="3200" dirty="0">
                <a:solidFill>
                  <a:srgbClr val="ED007E"/>
                </a:solidFill>
                <a:latin typeface="Segoe Print" panose="02000800000000000000" pitchFamily="2" charset="0"/>
              </a:rPr>
              <a:t>¿Qué es la Inteligencia Artificial?</a:t>
            </a:r>
          </a:p>
          <a:p>
            <a:r>
              <a:rPr lang="es-ES_tradnl" sz="3200" dirty="0">
                <a:solidFill>
                  <a:srgbClr val="ED007E"/>
                </a:solidFill>
                <a:latin typeface="Segoe Print" panose="02000800000000000000" pitchFamily="2" charset="0"/>
              </a:rPr>
              <a:t>Aplicaciones de la Inteligencia Artificial.</a:t>
            </a:r>
          </a:p>
          <a:p>
            <a:r>
              <a:rPr lang="es-ES_tradnl" sz="3200" dirty="0">
                <a:solidFill>
                  <a:srgbClr val="ED007E"/>
                </a:solidFill>
                <a:latin typeface="Segoe Print" panose="02000800000000000000" pitchFamily="2" charset="0"/>
              </a:rPr>
              <a:t>¿Qué es el Aprendizaje de Máquina?</a:t>
            </a:r>
          </a:p>
          <a:p>
            <a:r>
              <a:rPr lang="es-ES_tradnl" sz="3200" dirty="0">
                <a:solidFill>
                  <a:srgbClr val="ED007E"/>
                </a:solidFill>
                <a:latin typeface="Segoe Print" panose="02000800000000000000" pitchFamily="2" charset="0"/>
              </a:rPr>
              <a:t>¿Qué es el Aprendizaje Profundo?</a:t>
            </a:r>
          </a:p>
          <a:p>
            <a:r>
              <a:rPr lang="es-ES_tradnl" sz="3200" dirty="0">
                <a:solidFill>
                  <a:srgbClr val="11ADE5"/>
                </a:solidFill>
                <a:latin typeface="Segoe Print" panose="02000800000000000000" pitchFamily="2" charset="0"/>
              </a:rPr>
              <a:t>¿Qué puedo hacer para aprender más sobre la Inteligencia Artificial?</a:t>
            </a:r>
          </a:p>
        </p:txBody>
      </p:sp>
      <p:pic>
        <p:nvPicPr>
          <p:cNvPr id="7" name="Picture 6" descr="A picture containing text&#10;&#10;Description automatically generated">
            <a:extLst>
              <a:ext uri="{FF2B5EF4-FFF2-40B4-BE49-F238E27FC236}">
                <a16:creationId xmlns:a16="http://schemas.microsoft.com/office/drawing/2014/main" id="{357D0DB7-2ACF-CF40-9809-6B92A136D28E}"/>
              </a:ext>
            </a:extLst>
          </p:cNvPr>
          <p:cNvPicPr>
            <a:picLocks noChangeAspect="1"/>
          </p:cNvPicPr>
          <p:nvPr/>
        </p:nvPicPr>
        <p:blipFill>
          <a:blip r:embed="rId2"/>
          <a:stretch>
            <a:fillRect/>
          </a:stretch>
        </p:blipFill>
        <p:spPr>
          <a:xfrm>
            <a:off x="11191487" y="5984543"/>
            <a:ext cx="852929" cy="914401"/>
          </a:xfrm>
          <a:prstGeom prst="rect">
            <a:avLst/>
          </a:prstGeom>
        </p:spPr>
      </p:pic>
      <p:pic>
        <p:nvPicPr>
          <p:cNvPr id="9" name="Picture 8" descr="A picture containing graphical user interface&#10;&#10;Description automatically generated">
            <a:extLst>
              <a:ext uri="{FF2B5EF4-FFF2-40B4-BE49-F238E27FC236}">
                <a16:creationId xmlns:a16="http://schemas.microsoft.com/office/drawing/2014/main" id="{203FD5AA-78B0-D045-BA08-7CDD808DD5A9}"/>
              </a:ext>
            </a:extLst>
          </p:cNvPr>
          <p:cNvPicPr>
            <a:picLocks noChangeAspect="1"/>
          </p:cNvPicPr>
          <p:nvPr/>
        </p:nvPicPr>
        <p:blipFill>
          <a:blip r:embed="rId3"/>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144449880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64947-80D1-7946-9480-EC7DCBA27747}"/>
              </a:ext>
            </a:extLst>
          </p:cNvPr>
          <p:cNvSpPr>
            <a:spLocks noGrp="1"/>
          </p:cNvSpPr>
          <p:nvPr>
            <p:ph type="title"/>
          </p:nvPr>
        </p:nvSpPr>
        <p:spPr>
          <a:xfrm>
            <a:off x="838200" y="95478"/>
            <a:ext cx="10515600" cy="1325563"/>
          </a:xfrm>
        </p:spPr>
        <p:txBody>
          <a:bodyPr/>
          <a:lstStyle/>
          <a:p>
            <a:r>
              <a:rPr lang="es-ES_tradnl" dirty="0">
                <a:solidFill>
                  <a:srgbClr val="ED007E"/>
                </a:solidFill>
                <a:latin typeface="Segoe Print" panose="02000800000000000000" pitchFamily="2" charset="0"/>
              </a:rPr>
              <a:t>Aprendizaje Profundo</a:t>
            </a:r>
          </a:p>
        </p:txBody>
      </p:sp>
      <p:sp>
        <p:nvSpPr>
          <p:cNvPr id="3" name="Content Placeholder 2">
            <a:extLst>
              <a:ext uri="{FF2B5EF4-FFF2-40B4-BE49-F238E27FC236}">
                <a16:creationId xmlns:a16="http://schemas.microsoft.com/office/drawing/2014/main" id="{11AFF95F-2554-3945-B8C0-074D00AE8392}"/>
              </a:ext>
            </a:extLst>
          </p:cNvPr>
          <p:cNvSpPr>
            <a:spLocks noGrp="1"/>
          </p:cNvSpPr>
          <p:nvPr>
            <p:ph idx="1"/>
          </p:nvPr>
        </p:nvSpPr>
        <p:spPr>
          <a:xfrm>
            <a:off x="395028" y="1552447"/>
            <a:ext cx="6818572" cy="4140200"/>
          </a:xfrm>
        </p:spPr>
        <p:txBody>
          <a:bodyPr>
            <a:normAutofit lnSpcReduction="10000"/>
          </a:bodyPr>
          <a:lstStyle/>
          <a:p>
            <a:r>
              <a:rPr lang="es-ES_tradnl" dirty="0">
                <a:solidFill>
                  <a:srgbClr val="11ADE5"/>
                </a:solidFill>
                <a:latin typeface="Segoe Print" panose="02000800000000000000" pitchFamily="2" charset="0"/>
              </a:rPr>
              <a:t>Es una herramienta de aprendizaje de máquina inspirada en el funcionamiento de las redes neuronales del cerebro humano.</a:t>
            </a:r>
          </a:p>
          <a:p>
            <a:endParaRPr lang="es-ES_tradnl" dirty="0">
              <a:solidFill>
                <a:srgbClr val="11ADE5"/>
              </a:solidFill>
              <a:latin typeface="Segoe Print" panose="02000800000000000000" pitchFamily="2" charset="0"/>
            </a:endParaRPr>
          </a:p>
          <a:p>
            <a:r>
              <a:rPr lang="es-ES_tradnl" dirty="0">
                <a:solidFill>
                  <a:srgbClr val="11ADE5"/>
                </a:solidFill>
                <a:latin typeface="Segoe Print" panose="02000800000000000000" pitchFamily="2" charset="0"/>
              </a:rPr>
              <a:t>La herramienta está basada en la construcción de arquitecturas computacionales que requieren el uso de supercomputadoras (computación de alto rendimiento).</a:t>
            </a:r>
          </a:p>
          <a:p>
            <a:endParaRPr lang="es-ES_tradnl" dirty="0">
              <a:solidFill>
                <a:srgbClr val="11ADE5"/>
              </a:solidFill>
              <a:latin typeface="Segoe Print" panose="02000800000000000000" pitchFamily="2" charset="0"/>
            </a:endParaRPr>
          </a:p>
        </p:txBody>
      </p:sp>
      <p:sp>
        <p:nvSpPr>
          <p:cNvPr id="4" name="Rectangle 3">
            <a:extLst>
              <a:ext uri="{FF2B5EF4-FFF2-40B4-BE49-F238E27FC236}">
                <a16:creationId xmlns:a16="http://schemas.microsoft.com/office/drawing/2014/main" id="{6129E89A-F311-6248-9491-84F3C01CCE44}"/>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graphical user interface&#10;&#10;Description automatically generated">
            <a:extLst>
              <a:ext uri="{FF2B5EF4-FFF2-40B4-BE49-F238E27FC236}">
                <a16:creationId xmlns:a16="http://schemas.microsoft.com/office/drawing/2014/main" id="{4A96E78C-904F-4441-A013-ED35FC668868}"/>
              </a:ext>
            </a:extLst>
          </p:cNvPr>
          <p:cNvPicPr>
            <a:picLocks noChangeAspect="1"/>
          </p:cNvPicPr>
          <p:nvPr/>
        </p:nvPicPr>
        <p:blipFill>
          <a:blip r:embed="rId2"/>
          <a:stretch>
            <a:fillRect/>
          </a:stretch>
        </p:blipFill>
        <p:spPr>
          <a:xfrm>
            <a:off x="143622" y="6012186"/>
            <a:ext cx="2832661" cy="750336"/>
          </a:xfrm>
          <a:prstGeom prst="rect">
            <a:avLst/>
          </a:prstGeom>
        </p:spPr>
      </p:pic>
      <p:pic>
        <p:nvPicPr>
          <p:cNvPr id="7" name="Picture 6" descr="Chart, diagram&#10;&#10;Description automatically generated">
            <a:extLst>
              <a:ext uri="{FF2B5EF4-FFF2-40B4-BE49-F238E27FC236}">
                <a16:creationId xmlns:a16="http://schemas.microsoft.com/office/drawing/2014/main" id="{4CD9E56A-8E0C-4348-B508-DB703004B8E7}"/>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7213600" y="1301493"/>
            <a:ext cx="4642263" cy="3757596"/>
          </a:xfrm>
          <a:prstGeom prst="rect">
            <a:avLst/>
          </a:prstGeom>
        </p:spPr>
      </p:pic>
    </p:spTree>
    <p:extLst>
      <p:ext uri="{BB962C8B-B14F-4D97-AF65-F5344CB8AC3E}">
        <p14:creationId xmlns:p14="http://schemas.microsoft.com/office/powerpoint/2010/main" val="33603757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64947-80D1-7946-9480-EC7DCBA27747}"/>
              </a:ext>
            </a:extLst>
          </p:cNvPr>
          <p:cNvSpPr>
            <a:spLocks noGrp="1"/>
          </p:cNvSpPr>
          <p:nvPr>
            <p:ph type="title"/>
          </p:nvPr>
        </p:nvSpPr>
        <p:spPr>
          <a:xfrm>
            <a:off x="838200" y="85901"/>
            <a:ext cx="10515600" cy="1325563"/>
          </a:xfrm>
        </p:spPr>
        <p:txBody>
          <a:bodyPr/>
          <a:lstStyle/>
          <a:p>
            <a:r>
              <a:rPr lang="es-ES_tradnl" dirty="0">
                <a:solidFill>
                  <a:srgbClr val="ED007E"/>
                </a:solidFill>
                <a:latin typeface="Segoe Print" panose="02000800000000000000" pitchFamily="2" charset="0"/>
              </a:rPr>
              <a:t>Aprendizaje Profundo</a:t>
            </a:r>
          </a:p>
        </p:txBody>
      </p:sp>
      <p:sp>
        <p:nvSpPr>
          <p:cNvPr id="3" name="Content Placeholder 2">
            <a:extLst>
              <a:ext uri="{FF2B5EF4-FFF2-40B4-BE49-F238E27FC236}">
                <a16:creationId xmlns:a16="http://schemas.microsoft.com/office/drawing/2014/main" id="{11AFF95F-2554-3945-B8C0-074D00AE8392}"/>
              </a:ext>
            </a:extLst>
          </p:cNvPr>
          <p:cNvSpPr>
            <a:spLocks noGrp="1"/>
          </p:cNvSpPr>
          <p:nvPr>
            <p:ph idx="1"/>
          </p:nvPr>
        </p:nvSpPr>
        <p:spPr>
          <a:xfrm>
            <a:off x="688075" y="1275497"/>
            <a:ext cx="10665725" cy="4842856"/>
          </a:xfrm>
        </p:spPr>
        <p:txBody>
          <a:bodyPr/>
          <a:lstStyle/>
          <a:p>
            <a:r>
              <a:rPr lang="es-ES_tradnl" dirty="0">
                <a:solidFill>
                  <a:srgbClr val="11ADE5"/>
                </a:solidFill>
                <a:latin typeface="Segoe Print" panose="02000800000000000000" pitchFamily="2" charset="0"/>
              </a:rPr>
              <a:t>Han sido muy exitosa para resolver problemas que solamente seres humanos podían resolver.</a:t>
            </a:r>
          </a:p>
          <a:p>
            <a:endParaRPr lang="es-ES_tradnl" dirty="0">
              <a:solidFill>
                <a:srgbClr val="11ADE5"/>
              </a:solidFill>
              <a:latin typeface="Segoe Print" panose="02000800000000000000" pitchFamily="2" charset="0"/>
            </a:endParaRPr>
          </a:p>
          <a:p>
            <a:r>
              <a:rPr lang="es-ES_tradnl" dirty="0">
                <a:solidFill>
                  <a:srgbClr val="11ADE5"/>
                </a:solidFill>
                <a:latin typeface="Segoe Print" panose="02000800000000000000" pitchFamily="2" charset="0"/>
              </a:rPr>
              <a:t>Hoy existen sistemas de Inteligencia Artificial que pueden resolver problemas con mayor eficiencia y efectividad que los seres humanos.</a:t>
            </a:r>
          </a:p>
          <a:p>
            <a:endParaRPr lang="es-ES_tradnl" dirty="0">
              <a:solidFill>
                <a:srgbClr val="11ADE5"/>
              </a:solidFill>
              <a:latin typeface="Segoe Print" panose="02000800000000000000" pitchFamily="2" charset="0"/>
            </a:endParaRPr>
          </a:p>
          <a:p>
            <a:r>
              <a:rPr lang="es-ES_tradnl" dirty="0">
                <a:solidFill>
                  <a:srgbClr val="11ADE5"/>
                </a:solidFill>
                <a:latin typeface="Segoe Print" panose="02000800000000000000" pitchFamily="2" charset="0"/>
              </a:rPr>
              <a:t>El procesamiento de lenguaje natural y visión computacional destacan entre muchas aplicaciones en las que las máquinas superan las capacidades humanas.</a:t>
            </a:r>
          </a:p>
        </p:txBody>
      </p:sp>
      <p:sp>
        <p:nvSpPr>
          <p:cNvPr id="4" name="Rectangle 3">
            <a:extLst>
              <a:ext uri="{FF2B5EF4-FFF2-40B4-BE49-F238E27FC236}">
                <a16:creationId xmlns:a16="http://schemas.microsoft.com/office/drawing/2014/main" id="{6129E89A-F311-6248-9491-84F3C01CCE44}"/>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graphical user interface&#10;&#10;Description automatically generated">
            <a:extLst>
              <a:ext uri="{FF2B5EF4-FFF2-40B4-BE49-F238E27FC236}">
                <a16:creationId xmlns:a16="http://schemas.microsoft.com/office/drawing/2014/main" id="{941DAF00-2537-AC4A-BDC2-3601972B9933}"/>
              </a:ext>
            </a:extLst>
          </p:cNvPr>
          <p:cNvPicPr>
            <a:picLocks noChangeAspect="1"/>
          </p:cNvPicPr>
          <p:nvPr/>
        </p:nvPicPr>
        <p:blipFill>
          <a:blip r:embed="rId2"/>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611122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64947-80D1-7946-9480-EC7DCBA27747}"/>
              </a:ext>
            </a:extLst>
          </p:cNvPr>
          <p:cNvSpPr>
            <a:spLocks noGrp="1"/>
          </p:cNvSpPr>
          <p:nvPr>
            <p:ph type="title"/>
          </p:nvPr>
        </p:nvSpPr>
        <p:spPr>
          <a:xfrm>
            <a:off x="838200" y="85901"/>
            <a:ext cx="10515600" cy="1325563"/>
          </a:xfrm>
        </p:spPr>
        <p:txBody>
          <a:bodyPr/>
          <a:lstStyle/>
          <a:p>
            <a:r>
              <a:rPr lang="es-ES_tradnl" dirty="0">
                <a:solidFill>
                  <a:srgbClr val="ED007E"/>
                </a:solidFill>
                <a:latin typeface="Segoe Print" panose="02000800000000000000" pitchFamily="2" charset="0"/>
              </a:rPr>
              <a:t>Redes de Adversarios</a:t>
            </a:r>
          </a:p>
        </p:txBody>
      </p:sp>
      <p:sp>
        <p:nvSpPr>
          <p:cNvPr id="4" name="Rectangle 3">
            <a:extLst>
              <a:ext uri="{FF2B5EF4-FFF2-40B4-BE49-F238E27FC236}">
                <a16:creationId xmlns:a16="http://schemas.microsoft.com/office/drawing/2014/main" id="{6129E89A-F311-6248-9491-84F3C01CCE44}"/>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Diagram&#10;&#10;Description automatically generated">
            <a:extLst>
              <a:ext uri="{FF2B5EF4-FFF2-40B4-BE49-F238E27FC236}">
                <a16:creationId xmlns:a16="http://schemas.microsoft.com/office/drawing/2014/main" id="{6A9EE1CD-5497-654D-A733-DCB23B97EF90}"/>
              </a:ext>
            </a:extLst>
          </p:cNvPr>
          <p:cNvPicPr>
            <a:picLocks noChangeAspect="1"/>
          </p:cNvPicPr>
          <p:nvPr/>
        </p:nvPicPr>
        <p:blipFill>
          <a:blip r:embed="rId2"/>
          <a:stretch>
            <a:fillRect/>
          </a:stretch>
        </p:blipFill>
        <p:spPr>
          <a:xfrm>
            <a:off x="2383972" y="1047606"/>
            <a:ext cx="8621486" cy="4548577"/>
          </a:xfrm>
          <a:prstGeom prst="rect">
            <a:avLst/>
          </a:prstGeom>
        </p:spPr>
      </p:pic>
      <p:sp>
        <p:nvSpPr>
          <p:cNvPr id="10" name="TextBox 9">
            <a:extLst>
              <a:ext uri="{FF2B5EF4-FFF2-40B4-BE49-F238E27FC236}">
                <a16:creationId xmlns:a16="http://schemas.microsoft.com/office/drawing/2014/main" id="{89810F55-1141-AB48-98AE-07A7AF2DA8FD}"/>
              </a:ext>
            </a:extLst>
          </p:cNvPr>
          <p:cNvSpPr txBox="1"/>
          <p:nvPr/>
        </p:nvSpPr>
        <p:spPr>
          <a:xfrm>
            <a:off x="8421016" y="5378860"/>
            <a:ext cx="1616148" cy="369332"/>
          </a:xfrm>
          <a:prstGeom prst="rect">
            <a:avLst/>
          </a:prstGeom>
          <a:noFill/>
        </p:spPr>
        <p:txBody>
          <a:bodyPr wrap="none" rtlCol="0">
            <a:spAutoFit/>
          </a:bodyPr>
          <a:lstStyle/>
          <a:p>
            <a:r>
              <a:rPr lang="en-US" dirty="0">
                <a:solidFill>
                  <a:srgbClr val="11ADE5"/>
                </a:solidFill>
                <a:latin typeface="Segoe Print" panose="02000800000000000000" pitchFamily="2" charset="0"/>
              </a:rPr>
              <a:t>(Tensorflow)</a:t>
            </a:r>
          </a:p>
        </p:txBody>
      </p:sp>
      <p:pic>
        <p:nvPicPr>
          <p:cNvPr id="7" name="Picture 6" descr="A picture containing graphical user interface&#10;&#10;Description automatically generated">
            <a:extLst>
              <a:ext uri="{FF2B5EF4-FFF2-40B4-BE49-F238E27FC236}">
                <a16:creationId xmlns:a16="http://schemas.microsoft.com/office/drawing/2014/main" id="{CBD8B025-6EF2-BF4C-82B8-F67A4FDDD6CA}"/>
              </a:ext>
            </a:extLst>
          </p:cNvPr>
          <p:cNvPicPr>
            <a:picLocks noChangeAspect="1"/>
          </p:cNvPicPr>
          <p:nvPr/>
        </p:nvPicPr>
        <p:blipFill>
          <a:blip r:embed="rId3"/>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370789619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0BB43-BA95-1B4D-8BD0-5255955774C0}"/>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8" name="Title 17">
            <a:extLst>
              <a:ext uri="{FF2B5EF4-FFF2-40B4-BE49-F238E27FC236}">
                <a16:creationId xmlns:a16="http://schemas.microsoft.com/office/drawing/2014/main" id="{B039D87A-334F-2744-9A22-08B4233156CD}"/>
              </a:ext>
            </a:extLst>
          </p:cNvPr>
          <p:cNvSpPr>
            <a:spLocks noGrp="1"/>
          </p:cNvSpPr>
          <p:nvPr>
            <p:ph type="title"/>
          </p:nvPr>
        </p:nvSpPr>
        <p:spPr>
          <a:xfrm>
            <a:off x="358656" y="85620"/>
            <a:ext cx="10515600" cy="1325563"/>
          </a:xfrm>
        </p:spPr>
        <p:txBody>
          <a:bodyPr/>
          <a:lstStyle/>
          <a:p>
            <a:r>
              <a:rPr lang="es-ES_tradnl" dirty="0">
                <a:solidFill>
                  <a:srgbClr val="ED007E"/>
                </a:solidFill>
                <a:latin typeface="Segoe Print" panose="02000800000000000000" pitchFamily="2" charset="0"/>
              </a:rPr>
              <a:t>Redes de Adversarios</a:t>
            </a:r>
            <a:endParaRPr lang="en-US" dirty="0"/>
          </a:p>
        </p:txBody>
      </p:sp>
      <p:pic>
        <p:nvPicPr>
          <p:cNvPr id="3" name="Picture 2" descr="Diagram&#10;&#10;Description automatically generated with low confidence">
            <a:extLst>
              <a:ext uri="{FF2B5EF4-FFF2-40B4-BE49-F238E27FC236}">
                <a16:creationId xmlns:a16="http://schemas.microsoft.com/office/drawing/2014/main" id="{76CD67AE-6E0B-8C4A-B91E-AD16F1AA783B}"/>
              </a:ext>
            </a:extLst>
          </p:cNvPr>
          <p:cNvPicPr>
            <a:picLocks noChangeAspect="1"/>
          </p:cNvPicPr>
          <p:nvPr/>
        </p:nvPicPr>
        <p:blipFill>
          <a:blip r:embed="rId2"/>
          <a:stretch>
            <a:fillRect/>
          </a:stretch>
        </p:blipFill>
        <p:spPr>
          <a:xfrm>
            <a:off x="2201395" y="1140649"/>
            <a:ext cx="7485214" cy="4760142"/>
          </a:xfrm>
          <a:prstGeom prst="rect">
            <a:avLst/>
          </a:prstGeom>
        </p:spPr>
      </p:pic>
      <p:sp>
        <p:nvSpPr>
          <p:cNvPr id="4" name="Rectangle 3">
            <a:extLst>
              <a:ext uri="{FF2B5EF4-FFF2-40B4-BE49-F238E27FC236}">
                <a16:creationId xmlns:a16="http://schemas.microsoft.com/office/drawing/2014/main" id="{23B86BD4-5A56-AF4B-9F83-04D1B3FA835A}"/>
              </a:ext>
            </a:extLst>
          </p:cNvPr>
          <p:cNvSpPr/>
          <p:nvPr/>
        </p:nvSpPr>
        <p:spPr>
          <a:xfrm>
            <a:off x="2846439" y="1140649"/>
            <a:ext cx="6065549" cy="5926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dirty="0">
                <a:solidFill>
                  <a:srgbClr val="11ADE5"/>
                </a:solidFill>
                <a:latin typeface="Segoe Print" panose="02000800000000000000" pitchFamily="2" charset="0"/>
              </a:rPr>
              <a:t>Diversos intentos</a:t>
            </a:r>
          </a:p>
        </p:txBody>
      </p:sp>
      <p:pic>
        <p:nvPicPr>
          <p:cNvPr id="9" name="Picture 8" descr="A picture containing graphical user interface&#10;&#10;Description automatically generated">
            <a:extLst>
              <a:ext uri="{FF2B5EF4-FFF2-40B4-BE49-F238E27FC236}">
                <a16:creationId xmlns:a16="http://schemas.microsoft.com/office/drawing/2014/main" id="{B0E9A942-5FFD-1743-B062-0BFAE5149DE2}"/>
              </a:ext>
            </a:extLst>
          </p:cNvPr>
          <p:cNvPicPr>
            <a:picLocks noChangeAspect="1"/>
          </p:cNvPicPr>
          <p:nvPr/>
        </p:nvPicPr>
        <p:blipFill>
          <a:blip r:embed="rId3"/>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64067382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0BB43-BA95-1B4D-8BD0-5255955774C0}"/>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8" name="Title 17">
            <a:extLst>
              <a:ext uri="{FF2B5EF4-FFF2-40B4-BE49-F238E27FC236}">
                <a16:creationId xmlns:a16="http://schemas.microsoft.com/office/drawing/2014/main" id="{B039D87A-334F-2744-9A22-08B4233156CD}"/>
              </a:ext>
            </a:extLst>
          </p:cNvPr>
          <p:cNvSpPr>
            <a:spLocks noGrp="1"/>
          </p:cNvSpPr>
          <p:nvPr>
            <p:ph type="title"/>
          </p:nvPr>
        </p:nvSpPr>
        <p:spPr>
          <a:xfrm>
            <a:off x="358656" y="85620"/>
            <a:ext cx="10515600" cy="1325563"/>
          </a:xfrm>
        </p:spPr>
        <p:txBody>
          <a:bodyPr/>
          <a:lstStyle/>
          <a:p>
            <a:r>
              <a:rPr lang="es-ES_tradnl" dirty="0">
                <a:solidFill>
                  <a:srgbClr val="ED007E"/>
                </a:solidFill>
                <a:latin typeface="Segoe Print" panose="02000800000000000000" pitchFamily="2" charset="0"/>
              </a:rPr>
              <a:t>Redes de Adversarios</a:t>
            </a:r>
            <a:endParaRPr lang="en-US" dirty="0"/>
          </a:p>
        </p:txBody>
      </p:sp>
      <p:pic>
        <p:nvPicPr>
          <p:cNvPr id="5" name="Picture 4" descr="A collage of people&#10;&#10;Description automatically generated with medium confidence">
            <a:extLst>
              <a:ext uri="{FF2B5EF4-FFF2-40B4-BE49-F238E27FC236}">
                <a16:creationId xmlns:a16="http://schemas.microsoft.com/office/drawing/2014/main" id="{A10F359D-E189-6743-8971-0264BF5B2634}"/>
              </a:ext>
            </a:extLst>
          </p:cNvPr>
          <p:cNvPicPr>
            <a:picLocks noChangeAspect="1"/>
          </p:cNvPicPr>
          <p:nvPr/>
        </p:nvPicPr>
        <p:blipFill>
          <a:blip r:embed="rId2"/>
          <a:stretch>
            <a:fillRect/>
          </a:stretch>
        </p:blipFill>
        <p:spPr>
          <a:xfrm>
            <a:off x="2213402" y="1183328"/>
            <a:ext cx="7285440" cy="4674652"/>
          </a:xfrm>
          <a:prstGeom prst="rect">
            <a:avLst/>
          </a:prstGeom>
        </p:spPr>
      </p:pic>
      <p:pic>
        <p:nvPicPr>
          <p:cNvPr id="9" name="Picture 8" descr="A picture containing graphical user interface&#10;&#10;Description automatically generated">
            <a:extLst>
              <a:ext uri="{FF2B5EF4-FFF2-40B4-BE49-F238E27FC236}">
                <a16:creationId xmlns:a16="http://schemas.microsoft.com/office/drawing/2014/main" id="{BBB29A3C-457F-9945-AF34-B6364545A986}"/>
              </a:ext>
            </a:extLst>
          </p:cNvPr>
          <p:cNvPicPr>
            <a:picLocks noChangeAspect="1"/>
          </p:cNvPicPr>
          <p:nvPr/>
        </p:nvPicPr>
        <p:blipFill>
          <a:blip r:embed="rId3"/>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243279453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0BB43-BA95-1B4D-8BD0-5255955774C0}"/>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8" name="Title 17">
            <a:extLst>
              <a:ext uri="{FF2B5EF4-FFF2-40B4-BE49-F238E27FC236}">
                <a16:creationId xmlns:a16="http://schemas.microsoft.com/office/drawing/2014/main" id="{B039D87A-334F-2744-9A22-08B4233156CD}"/>
              </a:ext>
            </a:extLst>
          </p:cNvPr>
          <p:cNvSpPr>
            <a:spLocks noGrp="1"/>
          </p:cNvSpPr>
          <p:nvPr>
            <p:ph type="title"/>
          </p:nvPr>
        </p:nvSpPr>
        <p:spPr/>
        <p:txBody>
          <a:bodyPr/>
          <a:lstStyle/>
          <a:p>
            <a:r>
              <a:rPr lang="en-US" dirty="0">
                <a:solidFill>
                  <a:srgbClr val="ED007E"/>
                </a:solidFill>
                <a:latin typeface="Segoe Print" panose="02000800000000000000" pitchFamily="2" charset="0"/>
              </a:rPr>
              <a:t>¿</a:t>
            </a:r>
            <a:r>
              <a:rPr lang="en-US" dirty="0" err="1">
                <a:solidFill>
                  <a:srgbClr val="ED007E"/>
                </a:solidFill>
                <a:latin typeface="Segoe Print" panose="02000800000000000000" pitchFamily="2" charset="0"/>
              </a:rPr>
              <a:t>Preguntas</a:t>
            </a:r>
            <a:r>
              <a:rPr lang="en-US" dirty="0">
                <a:solidFill>
                  <a:srgbClr val="ED007E"/>
                </a:solidFill>
                <a:latin typeface="Segoe Print" panose="02000800000000000000" pitchFamily="2" charset="0"/>
              </a:rPr>
              <a:t>?</a:t>
            </a:r>
            <a:endParaRPr lang="en-US" dirty="0"/>
          </a:p>
        </p:txBody>
      </p:sp>
      <p:pic>
        <p:nvPicPr>
          <p:cNvPr id="6" name="Picture 5" descr="A picture containing graphical user interface&#10;&#10;Description automatically generated">
            <a:extLst>
              <a:ext uri="{FF2B5EF4-FFF2-40B4-BE49-F238E27FC236}">
                <a16:creationId xmlns:a16="http://schemas.microsoft.com/office/drawing/2014/main" id="{517E39FD-383C-894D-B65D-926D79F92BE8}"/>
              </a:ext>
            </a:extLst>
          </p:cNvPr>
          <p:cNvPicPr>
            <a:picLocks noChangeAspect="1"/>
          </p:cNvPicPr>
          <p:nvPr/>
        </p:nvPicPr>
        <p:blipFill>
          <a:blip r:embed="rId2"/>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23866768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0BB43-BA95-1B4D-8BD0-5255955774C0}"/>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52B7473E-BD0D-5D46-8539-9837C32D1915}"/>
              </a:ext>
            </a:extLst>
          </p:cNvPr>
          <p:cNvSpPr txBox="1"/>
          <p:nvPr/>
        </p:nvSpPr>
        <p:spPr>
          <a:xfrm>
            <a:off x="14778681" y="4658497"/>
            <a:ext cx="184731" cy="369332"/>
          </a:xfrm>
          <a:prstGeom prst="rect">
            <a:avLst/>
          </a:prstGeom>
          <a:solidFill>
            <a:srgbClr val="761D5D"/>
          </a:solidFill>
        </p:spPr>
        <p:txBody>
          <a:bodyPr wrap="none" rtlCol="0">
            <a:spAutoFit/>
          </a:bodyPr>
          <a:lstStyle/>
          <a:p>
            <a:endParaRPr lang="en-US" dirty="0"/>
          </a:p>
        </p:txBody>
      </p:sp>
      <p:sp>
        <p:nvSpPr>
          <p:cNvPr id="18" name="Title 17">
            <a:extLst>
              <a:ext uri="{FF2B5EF4-FFF2-40B4-BE49-F238E27FC236}">
                <a16:creationId xmlns:a16="http://schemas.microsoft.com/office/drawing/2014/main" id="{B039D87A-334F-2744-9A22-08B4233156CD}"/>
              </a:ext>
            </a:extLst>
          </p:cNvPr>
          <p:cNvSpPr>
            <a:spLocks noGrp="1"/>
          </p:cNvSpPr>
          <p:nvPr>
            <p:ph type="title"/>
          </p:nvPr>
        </p:nvSpPr>
        <p:spPr/>
        <p:txBody>
          <a:bodyPr/>
          <a:lstStyle/>
          <a:p>
            <a:r>
              <a:rPr lang="en-US" dirty="0">
                <a:solidFill>
                  <a:srgbClr val="ED007E"/>
                </a:solidFill>
                <a:latin typeface="Segoe Print" panose="02000800000000000000" pitchFamily="2" charset="0"/>
              </a:rPr>
              <a:t>¡Gracias!</a:t>
            </a:r>
            <a:endParaRPr lang="en-US" dirty="0"/>
          </a:p>
        </p:txBody>
      </p:sp>
      <p:pic>
        <p:nvPicPr>
          <p:cNvPr id="6" name="Picture 5" descr="A picture containing graphical user interface&#10;&#10;Description automatically generated">
            <a:extLst>
              <a:ext uri="{FF2B5EF4-FFF2-40B4-BE49-F238E27FC236}">
                <a16:creationId xmlns:a16="http://schemas.microsoft.com/office/drawing/2014/main" id="{607D8651-3F1D-5240-99F7-B274B0970167}"/>
              </a:ext>
            </a:extLst>
          </p:cNvPr>
          <p:cNvPicPr>
            <a:picLocks noChangeAspect="1"/>
          </p:cNvPicPr>
          <p:nvPr/>
        </p:nvPicPr>
        <p:blipFill>
          <a:blip r:embed="rId2"/>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2211083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8D70B79-528E-4B47-BDD5-52C37201E413}"/>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itle 17">
            <a:extLst>
              <a:ext uri="{FF2B5EF4-FFF2-40B4-BE49-F238E27FC236}">
                <a16:creationId xmlns:a16="http://schemas.microsoft.com/office/drawing/2014/main" id="{B5F68E19-B02C-5047-9373-39CED5BC1490}"/>
              </a:ext>
            </a:extLst>
          </p:cNvPr>
          <p:cNvSpPr>
            <a:spLocks noGrp="1"/>
          </p:cNvSpPr>
          <p:nvPr>
            <p:ph type="title"/>
          </p:nvPr>
        </p:nvSpPr>
        <p:spPr>
          <a:xfrm>
            <a:off x="0" y="352458"/>
            <a:ext cx="10515600" cy="1325563"/>
          </a:xfrm>
        </p:spPr>
        <p:txBody>
          <a:bodyPr>
            <a:noAutofit/>
          </a:bodyPr>
          <a:lstStyle/>
          <a:p>
            <a:pPr algn="ctr"/>
            <a:r>
              <a:rPr lang="es-ES_tradnl" sz="6000" dirty="0">
                <a:solidFill>
                  <a:srgbClr val="ED007E"/>
                </a:solidFill>
                <a:latin typeface="Segoe Print" panose="02000800000000000000" pitchFamily="2" charset="0"/>
              </a:rPr>
              <a:t>Inteligencia Artificial</a:t>
            </a:r>
          </a:p>
        </p:txBody>
      </p:sp>
      <p:sp>
        <p:nvSpPr>
          <p:cNvPr id="2" name="Content Placeholder 1">
            <a:extLst>
              <a:ext uri="{FF2B5EF4-FFF2-40B4-BE49-F238E27FC236}">
                <a16:creationId xmlns:a16="http://schemas.microsoft.com/office/drawing/2014/main" id="{D6A4AB18-0C77-604D-B7FB-45F17E1B2113}"/>
              </a:ext>
            </a:extLst>
          </p:cNvPr>
          <p:cNvSpPr>
            <a:spLocks noGrp="1"/>
          </p:cNvSpPr>
          <p:nvPr>
            <p:ph idx="1"/>
          </p:nvPr>
        </p:nvSpPr>
        <p:spPr>
          <a:xfrm>
            <a:off x="629101" y="2356535"/>
            <a:ext cx="10515600" cy="4044265"/>
          </a:xfrm>
        </p:spPr>
        <p:txBody>
          <a:bodyPr/>
          <a:lstStyle/>
          <a:p>
            <a:r>
              <a:rPr lang="es-ES" dirty="0">
                <a:solidFill>
                  <a:srgbClr val="11ADE5"/>
                </a:solidFill>
                <a:latin typeface="Segoe Print" panose="02000800000000000000" pitchFamily="2" charset="0"/>
              </a:rPr>
              <a:t>Las </a:t>
            </a:r>
            <a:r>
              <a:rPr lang="es-ES" dirty="0">
                <a:solidFill>
                  <a:srgbClr val="ED007E"/>
                </a:solidFill>
                <a:latin typeface="Segoe Print" panose="02000800000000000000" pitchFamily="2" charset="0"/>
              </a:rPr>
              <a:t>ofertas de trabajo </a:t>
            </a:r>
            <a:r>
              <a:rPr lang="es-ES" dirty="0">
                <a:solidFill>
                  <a:srgbClr val="11ADE5"/>
                </a:solidFill>
                <a:latin typeface="Segoe Print" panose="02000800000000000000" pitchFamily="2" charset="0"/>
              </a:rPr>
              <a:t>en </a:t>
            </a:r>
            <a:r>
              <a:rPr lang="es-ES" b="1" dirty="0">
                <a:solidFill>
                  <a:srgbClr val="11ADE5"/>
                </a:solidFill>
                <a:latin typeface="Segoe Print" panose="02000800000000000000" pitchFamily="2" charset="0"/>
              </a:rPr>
              <a:t>IA</a:t>
            </a:r>
            <a:r>
              <a:rPr lang="es-ES" dirty="0">
                <a:solidFill>
                  <a:srgbClr val="11ADE5"/>
                </a:solidFill>
                <a:latin typeface="Segoe Print" panose="02000800000000000000" pitchFamily="2" charset="0"/>
              </a:rPr>
              <a:t> y áreas relacionadas como el Aprendizaje de Máquina, la Robótica, la Visión Computacional y las Ciencias de Datos han crecido más del 70% conforme se incrementa la necesidad de personal especializado en una variedad de empresas en México y el mundo. </a:t>
            </a:r>
            <a:endParaRPr lang="es-ES_tradnl" dirty="0">
              <a:solidFill>
                <a:srgbClr val="11ADE5"/>
              </a:solidFill>
              <a:latin typeface="Segoe Print" panose="02000800000000000000" pitchFamily="2" charset="0"/>
            </a:endParaRPr>
          </a:p>
        </p:txBody>
      </p:sp>
      <p:pic>
        <p:nvPicPr>
          <p:cNvPr id="6" name="Picture 5" descr="A picture containing text&#10;&#10;Description automatically generated">
            <a:extLst>
              <a:ext uri="{FF2B5EF4-FFF2-40B4-BE49-F238E27FC236}">
                <a16:creationId xmlns:a16="http://schemas.microsoft.com/office/drawing/2014/main" id="{3F09CD8C-28CE-AB42-8C5B-10A546A9C8B2}"/>
              </a:ext>
            </a:extLst>
          </p:cNvPr>
          <p:cNvPicPr>
            <a:picLocks noChangeAspect="1"/>
          </p:cNvPicPr>
          <p:nvPr/>
        </p:nvPicPr>
        <p:blipFill>
          <a:blip r:embed="rId2"/>
          <a:stretch>
            <a:fillRect/>
          </a:stretch>
        </p:blipFill>
        <p:spPr>
          <a:xfrm>
            <a:off x="10237694" y="55528"/>
            <a:ext cx="1814015" cy="1944755"/>
          </a:xfrm>
          <a:prstGeom prst="rect">
            <a:avLst/>
          </a:prstGeom>
        </p:spPr>
      </p:pic>
      <p:pic>
        <p:nvPicPr>
          <p:cNvPr id="7" name="Picture 6" descr="A picture containing graphical user interface&#10;&#10;Description automatically generated">
            <a:extLst>
              <a:ext uri="{FF2B5EF4-FFF2-40B4-BE49-F238E27FC236}">
                <a16:creationId xmlns:a16="http://schemas.microsoft.com/office/drawing/2014/main" id="{B413FF00-144C-BF48-A1B1-9B89E0A3C55D}"/>
              </a:ext>
            </a:extLst>
          </p:cNvPr>
          <p:cNvPicPr>
            <a:picLocks noChangeAspect="1"/>
          </p:cNvPicPr>
          <p:nvPr/>
        </p:nvPicPr>
        <p:blipFill>
          <a:blip r:embed="rId3"/>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395776212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8D70B79-528E-4B47-BDD5-52C37201E413}"/>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itle 17">
            <a:extLst>
              <a:ext uri="{FF2B5EF4-FFF2-40B4-BE49-F238E27FC236}">
                <a16:creationId xmlns:a16="http://schemas.microsoft.com/office/drawing/2014/main" id="{B5F68E19-B02C-5047-9373-39CED5BC1490}"/>
              </a:ext>
            </a:extLst>
          </p:cNvPr>
          <p:cNvSpPr>
            <a:spLocks noGrp="1"/>
          </p:cNvSpPr>
          <p:nvPr>
            <p:ph type="title"/>
          </p:nvPr>
        </p:nvSpPr>
        <p:spPr>
          <a:xfrm>
            <a:off x="0" y="352458"/>
            <a:ext cx="10515600" cy="1325563"/>
          </a:xfrm>
        </p:spPr>
        <p:txBody>
          <a:bodyPr>
            <a:noAutofit/>
          </a:bodyPr>
          <a:lstStyle/>
          <a:p>
            <a:pPr algn="ctr"/>
            <a:r>
              <a:rPr lang="es-ES_tradnl" sz="6000" dirty="0">
                <a:solidFill>
                  <a:srgbClr val="ED007E"/>
                </a:solidFill>
                <a:latin typeface="Segoe Print" panose="02000800000000000000" pitchFamily="2" charset="0"/>
              </a:rPr>
              <a:t>Inteligencia Artificial</a:t>
            </a:r>
          </a:p>
        </p:txBody>
      </p:sp>
      <p:sp>
        <p:nvSpPr>
          <p:cNvPr id="2" name="Content Placeholder 1">
            <a:extLst>
              <a:ext uri="{FF2B5EF4-FFF2-40B4-BE49-F238E27FC236}">
                <a16:creationId xmlns:a16="http://schemas.microsoft.com/office/drawing/2014/main" id="{D6A4AB18-0C77-604D-B7FB-45F17E1B2113}"/>
              </a:ext>
            </a:extLst>
          </p:cNvPr>
          <p:cNvSpPr>
            <a:spLocks noGrp="1"/>
          </p:cNvSpPr>
          <p:nvPr>
            <p:ph idx="1"/>
          </p:nvPr>
        </p:nvSpPr>
        <p:spPr>
          <a:xfrm>
            <a:off x="629101" y="2461277"/>
            <a:ext cx="10515600" cy="4044265"/>
          </a:xfrm>
        </p:spPr>
        <p:txBody>
          <a:bodyPr/>
          <a:lstStyle/>
          <a:p>
            <a:r>
              <a:rPr lang="es-ES" dirty="0">
                <a:solidFill>
                  <a:srgbClr val="11ADE5"/>
                </a:solidFill>
                <a:latin typeface="Segoe Print" panose="02000800000000000000" pitchFamily="2" charset="0"/>
              </a:rPr>
              <a:t>Existen  oportunidades para los jóvenes para estudiar carreras relacionadas con la Inteligencia Artificial y sus aplicaciones tanto en México como en el extranjero.</a:t>
            </a:r>
            <a:endParaRPr lang="es-ES_tradnl" dirty="0">
              <a:solidFill>
                <a:srgbClr val="11ADE5"/>
              </a:solidFill>
              <a:latin typeface="Segoe Print" panose="02000800000000000000" pitchFamily="2" charset="0"/>
            </a:endParaRPr>
          </a:p>
        </p:txBody>
      </p:sp>
      <p:pic>
        <p:nvPicPr>
          <p:cNvPr id="6" name="Picture 5" descr="A picture containing text&#10;&#10;Description automatically generated">
            <a:extLst>
              <a:ext uri="{FF2B5EF4-FFF2-40B4-BE49-F238E27FC236}">
                <a16:creationId xmlns:a16="http://schemas.microsoft.com/office/drawing/2014/main" id="{3F09CD8C-28CE-AB42-8C5B-10A546A9C8B2}"/>
              </a:ext>
            </a:extLst>
          </p:cNvPr>
          <p:cNvPicPr>
            <a:picLocks noChangeAspect="1"/>
          </p:cNvPicPr>
          <p:nvPr/>
        </p:nvPicPr>
        <p:blipFill>
          <a:blip r:embed="rId3"/>
          <a:stretch>
            <a:fillRect/>
          </a:stretch>
        </p:blipFill>
        <p:spPr>
          <a:xfrm>
            <a:off x="10237694" y="55528"/>
            <a:ext cx="1814015" cy="1944755"/>
          </a:xfrm>
          <a:prstGeom prst="rect">
            <a:avLst/>
          </a:prstGeom>
        </p:spPr>
      </p:pic>
      <p:pic>
        <p:nvPicPr>
          <p:cNvPr id="7" name="Picture 6" descr="A picture containing graphical user interface&#10;&#10;Description automatically generated">
            <a:extLst>
              <a:ext uri="{FF2B5EF4-FFF2-40B4-BE49-F238E27FC236}">
                <a16:creationId xmlns:a16="http://schemas.microsoft.com/office/drawing/2014/main" id="{B413FF00-144C-BF48-A1B1-9B89E0A3C55D}"/>
              </a:ext>
            </a:extLst>
          </p:cNvPr>
          <p:cNvPicPr>
            <a:picLocks noChangeAspect="1"/>
          </p:cNvPicPr>
          <p:nvPr/>
        </p:nvPicPr>
        <p:blipFill>
          <a:blip r:embed="rId4"/>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159674660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Logo&#10;&#10;Description automatically generated">
            <a:extLst>
              <a:ext uri="{FF2B5EF4-FFF2-40B4-BE49-F238E27FC236}">
                <a16:creationId xmlns:a16="http://schemas.microsoft.com/office/drawing/2014/main" id="{738A0038-17D8-2441-9E39-3ABA434FC886}"/>
              </a:ext>
            </a:extLst>
          </p:cNvPr>
          <p:cNvPicPr>
            <a:picLocks noChangeAspect="1"/>
          </p:cNvPicPr>
          <p:nvPr/>
        </p:nvPicPr>
        <p:blipFill>
          <a:blip r:embed="rId2"/>
          <a:stretch>
            <a:fillRect/>
          </a:stretch>
        </p:blipFill>
        <p:spPr>
          <a:xfrm>
            <a:off x="3256710" y="177046"/>
            <a:ext cx="5395970" cy="5665768"/>
          </a:xfrm>
          <a:prstGeom prst="rect">
            <a:avLst/>
          </a:prstGeom>
        </p:spPr>
      </p:pic>
      <p:sp>
        <p:nvSpPr>
          <p:cNvPr id="13" name="Rectangle 12">
            <a:extLst>
              <a:ext uri="{FF2B5EF4-FFF2-40B4-BE49-F238E27FC236}">
                <a16:creationId xmlns:a16="http://schemas.microsoft.com/office/drawing/2014/main" id="{78D70B79-528E-4B47-BDD5-52C37201E413}"/>
              </a:ext>
            </a:extLst>
          </p:cNvPr>
          <p:cNvSpPr/>
          <p:nvPr/>
        </p:nvSpPr>
        <p:spPr>
          <a:xfrm>
            <a:off x="0" y="5943601"/>
            <a:ext cx="12192000" cy="914400"/>
          </a:xfrm>
          <a:prstGeom prst="rect">
            <a:avLst/>
          </a:prstGeom>
          <a:solidFill>
            <a:srgbClr val="ED007E"/>
          </a:solidFill>
          <a:ln>
            <a:solidFill>
              <a:srgbClr val="ED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picture containing graphical user interface&#10;&#10;Description automatically generated">
            <a:extLst>
              <a:ext uri="{FF2B5EF4-FFF2-40B4-BE49-F238E27FC236}">
                <a16:creationId xmlns:a16="http://schemas.microsoft.com/office/drawing/2014/main" id="{F0B1B4BC-004B-2C4D-9485-4407B1B25315}"/>
              </a:ext>
            </a:extLst>
          </p:cNvPr>
          <p:cNvPicPr>
            <a:picLocks noChangeAspect="1"/>
          </p:cNvPicPr>
          <p:nvPr/>
        </p:nvPicPr>
        <p:blipFill>
          <a:blip r:embed="rId3"/>
          <a:stretch>
            <a:fillRect/>
          </a:stretch>
        </p:blipFill>
        <p:spPr>
          <a:xfrm>
            <a:off x="143622" y="6012186"/>
            <a:ext cx="2832661" cy="750336"/>
          </a:xfrm>
          <a:prstGeom prst="rect">
            <a:avLst/>
          </a:prstGeom>
        </p:spPr>
      </p:pic>
    </p:spTree>
    <p:extLst>
      <p:ext uri="{BB962C8B-B14F-4D97-AF65-F5344CB8AC3E}">
        <p14:creationId xmlns:p14="http://schemas.microsoft.com/office/powerpoint/2010/main" val="2885672799"/>
      </p:ext>
    </p:extLst>
  </p:cSld>
  <p:clrMapOvr>
    <a:masterClrMapping/>
  </p:clrMapOvr>
  <p:transition spd="slow">
    <p:randomBar dir="vert"/>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32573</TotalTime>
  <Words>2083</Words>
  <Application>Microsoft Macintosh PowerPoint</Application>
  <PresentationFormat>Widescreen</PresentationFormat>
  <Paragraphs>289</Paragraphs>
  <Slides>67</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67</vt:i4>
      </vt:variant>
    </vt:vector>
  </HeadingPairs>
  <TitlesOfParts>
    <vt:vector size="72" baseType="lpstr">
      <vt:lpstr>Arial</vt:lpstr>
      <vt:lpstr>Calibri</vt:lpstr>
      <vt:lpstr>Calibri Light</vt:lpstr>
      <vt:lpstr>Segoe Print</vt:lpstr>
      <vt:lpstr>Office Theme</vt:lpstr>
      <vt:lpstr>Inteligencia Artificial en México</vt:lpstr>
      <vt:lpstr>PowerPoint Presentation</vt:lpstr>
      <vt:lpstr>¡Bienvenidos!</vt:lpstr>
      <vt:lpstr>Dr. Salvador Ruiz Correa You-i Lab  Grupo de Ciencia e Ingeniería Computacional Instituto Potosino de Investigación  Científica y Tecnológica  Edificio Épsilon 3er Piso Camino a la Presa de San José 2055 San Luis Potosí, SLP 78216 E-mail: salvador.ruiz@ipicyt.edu.mx Telcel: 473-1209009</vt:lpstr>
      <vt:lpstr>Inteligencia Artificial</vt:lpstr>
      <vt:lpstr>Inteligencia Artificial</vt:lpstr>
      <vt:lpstr>Inteligencia Artificial</vt:lpstr>
      <vt:lpstr>Inteligencia Artificial</vt:lpstr>
      <vt:lpstr>PowerPoint Presentation</vt:lpstr>
      <vt:lpstr>Objetivo</vt:lpstr>
      <vt:lpstr>Objetivo</vt:lpstr>
      <vt:lpstr>Objetivos Específicos</vt:lpstr>
      <vt:lpstr>Institución Responsable</vt:lpstr>
      <vt:lpstr>PowerPoint Presentation</vt:lpstr>
      <vt:lpstr>Nuestro Laboratorio @ IPICYT</vt:lpstr>
      <vt:lpstr>Redes Sociales</vt:lpstr>
      <vt:lpstr>Página de Web</vt:lpstr>
      <vt:lpstr>Contenido de la Plática</vt:lpstr>
      <vt:lpstr>Primera definición de Inteligencia Artificial</vt:lpstr>
      <vt:lpstr>El Nacimiento de la Inteligencia Artificial</vt:lpstr>
      <vt:lpstr>PowerPoint Presentation</vt:lpstr>
      <vt:lpstr>Definiciones Modernas de Inteligencia Artificial</vt:lpstr>
      <vt:lpstr>Definiciones Modernas de Inteligencia Artificial</vt:lpstr>
      <vt:lpstr>Definiciones Modernas de Inteligencia Artificial</vt:lpstr>
      <vt:lpstr>Definiciones Modernas de Inteligencia Artificial</vt:lpstr>
      <vt:lpstr>Definiciones Modernas de Inteligencia Artificial</vt:lpstr>
      <vt:lpstr>Definición de la IA: Actuar como un humano</vt:lpstr>
      <vt:lpstr>Definición de la IA: Actuar como un humano</vt:lpstr>
      <vt:lpstr>Actuar como un Ser Humano</vt:lpstr>
      <vt:lpstr>Actuar como un Ser Humano</vt:lpstr>
      <vt:lpstr>Actuar como un Ser Humano</vt:lpstr>
      <vt:lpstr>Pensar como un Ser Humano</vt:lpstr>
      <vt:lpstr>Pensar como un Ser Humano</vt:lpstr>
      <vt:lpstr>Pensar racionalmente</vt:lpstr>
      <vt:lpstr>Actuar racionalmente</vt:lpstr>
      <vt:lpstr>PowerPoint Presentation</vt:lpstr>
      <vt:lpstr>Actuar racionalmente</vt:lpstr>
      <vt:lpstr>Agente Racional</vt:lpstr>
      <vt:lpstr>Actuar racionalmente</vt:lpstr>
      <vt:lpstr>Definiciones Modernas de Inteligencia Artificial</vt:lpstr>
      <vt:lpstr>Contenido de la Plática</vt:lpstr>
      <vt:lpstr>Aplicaciones de la Inteligencia Artificial</vt:lpstr>
      <vt:lpstr>Inteligencia Artificial en Funciones Corporativas</vt:lpstr>
      <vt:lpstr>Inteligencia Artificial en Funciones Corporativas</vt:lpstr>
      <vt:lpstr>Investigación, Desarrollo e Innovación utilizando Inteligencia Artificial</vt:lpstr>
      <vt:lpstr>Investigación, Desarrollo e Innovación utilizando Inteligencia Artificial</vt:lpstr>
      <vt:lpstr>Servicio al Cliente, Ventas y Márquetin utilizando Inteligencia Artificial</vt:lpstr>
      <vt:lpstr>Servicio al Cliente, Ventas y Márquetin utilizando Inteligencia Artificial</vt:lpstr>
      <vt:lpstr>Mejora de Productos Utilizando Inteligencia Artificial</vt:lpstr>
      <vt:lpstr>Mejora de Productos Utilizando Inteligencia Artificial</vt:lpstr>
      <vt:lpstr>Inteligencia Artificial para el Bien Social</vt:lpstr>
      <vt:lpstr>Contenido de la Plática</vt:lpstr>
      <vt:lpstr>Aprendizaje de Máquina</vt:lpstr>
      <vt:lpstr>Aprendizaje de Máquina: Causalidad</vt:lpstr>
      <vt:lpstr>PowerPoint Presentation</vt:lpstr>
      <vt:lpstr>PowerPoint Presentation</vt:lpstr>
      <vt:lpstr>Aprendizaje Supervisado</vt:lpstr>
      <vt:lpstr>Clasificador</vt:lpstr>
      <vt:lpstr>Maldición de la Dimensionalidad</vt:lpstr>
      <vt:lpstr>Contenido de la Plática</vt:lpstr>
      <vt:lpstr>Aprendizaje Profundo</vt:lpstr>
      <vt:lpstr>Aprendizaje Profundo</vt:lpstr>
      <vt:lpstr>Redes de Adversarios</vt:lpstr>
      <vt:lpstr>Redes de Adversarios</vt:lpstr>
      <vt:lpstr>Redes de Adversarios</vt:lpstr>
      <vt:lpstr>¿Preguntas?</vt:lpstr>
      <vt:lpstr>¡Gracias!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Inteligencia Artificial Aplicada</dc:title>
  <dc:creator>PATY RUIZ CRESPO</dc:creator>
  <cp:lastModifiedBy>Salvador Ruiz Correa</cp:lastModifiedBy>
  <cp:revision>137</cp:revision>
  <dcterms:created xsi:type="dcterms:W3CDTF">2021-07-27T22:58:30Z</dcterms:created>
  <dcterms:modified xsi:type="dcterms:W3CDTF">2026-06-01T17:11:13Z</dcterms:modified>
</cp:coreProperties>
</file>